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Default Extension="xlsm" ContentType="application/vnd.ms-excel.sheet.macroEnabled.12"/>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7.xml" ContentType="application/vnd.openxmlformats-officedocument.drawingml.chart+xml"/>
  <Override PartName="/ppt/slides/slide79.xml" ContentType="application/vnd.openxmlformats-officedocument.presentationml.slide+xml"/>
  <Override PartName="/ppt/charts/chart3.xml" ContentType="application/vnd.openxmlformats-officedocument.drawingml.chart+xml"/>
  <Default Extension="xlsx" ContentType="application/vnd.openxmlformats-officedocument.spreadsheetml.sheet"/>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charts/chart16.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2" r:id="rId5"/>
    <p:sldId id="263" r:id="rId6"/>
    <p:sldId id="264" r:id="rId7"/>
    <p:sldId id="355" r:id="rId8"/>
    <p:sldId id="265" r:id="rId9"/>
    <p:sldId id="298" r:id="rId10"/>
    <p:sldId id="299" r:id="rId11"/>
    <p:sldId id="300" r:id="rId12"/>
    <p:sldId id="301" r:id="rId13"/>
    <p:sldId id="303" r:id="rId14"/>
    <p:sldId id="306" r:id="rId15"/>
    <p:sldId id="305" r:id="rId16"/>
    <p:sldId id="304" r:id="rId17"/>
    <p:sldId id="266" r:id="rId18"/>
    <p:sldId id="356" r:id="rId19"/>
    <p:sldId id="267" r:id="rId20"/>
    <p:sldId id="357" r:id="rId21"/>
    <p:sldId id="268" r:id="rId22"/>
    <p:sldId id="269" r:id="rId23"/>
    <p:sldId id="270" r:id="rId24"/>
    <p:sldId id="271" r:id="rId25"/>
    <p:sldId id="272" r:id="rId26"/>
    <p:sldId id="273" r:id="rId27"/>
    <p:sldId id="274" r:id="rId28"/>
    <p:sldId id="275" r:id="rId29"/>
    <p:sldId id="323" r:id="rId30"/>
    <p:sldId id="328" r:id="rId31"/>
    <p:sldId id="327" r:id="rId32"/>
    <p:sldId id="326" r:id="rId33"/>
    <p:sldId id="325" r:id="rId34"/>
    <p:sldId id="324" r:id="rId35"/>
    <p:sldId id="329" r:id="rId36"/>
    <p:sldId id="351" r:id="rId37"/>
    <p:sldId id="354" r:id="rId38"/>
    <p:sldId id="353" r:id="rId39"/>
    <p:sldId id="352" r:id="rId40"/>
    <p:sldId id="330" r:id="rId41"/>
    <p:sldId id="335" r:id="rId42"/>
    <p:sldId id="334" r:id="rId43"/>
    <p:sldId id="333" r:id="rId44"/>
    <p:sldId id="332" r:id="rId45"/>
    <p:sldId id="331" r:id="rId46"/>
    <p:sldId id="336" r:id="rId47"/>
    <p:sldId id="337" r:id="rId48"/>
    <p:sldId id="338" r:id="rId49"/>
    <p:sldId id="339" r:id="rId50"/>
    <p:sldId id="350" r:id="rId51"/>
    <p:sldId id="340" r:id="rId52"/>
    <p:sldId id="341" r:id="rId53"/>
    <p:sldId id="342" r:id="rId54"/>
    <p:sldId id="343" r:id="rId55"/>
    <p:sldId id="344" r:id="rId56"/>
    <p:sldId id="345" r:id="rId57"/>
    <p:sldId id="346" r:id="rId58"/>
    <p:sldId id="347" r:id="rId59"/>
    <p:sldId id="348" r:id="rId60"/>
    <p:sldId id="373" r:id="rId61"/>
    <p:sldId id="349" r:id="rId62"/>
    <p:sldId id="362" r:id="rId63"/>
    <p:sldId id="363" r:id="rId64"/>
    <p:sldId id="364" r:id="rId65"/>
    <p:sldId id="365" r:id="rId66"/>
    <p:sldId id="366" r:id="rId67"/>
    <p:sldId id="279" r:id="rId68"/>
    <p:sldId id="280" r:id="rId69"/>
    <p:sldId id="293" r:id="rId70"/>
    <p:sldId id="297" r:id="rId71"/>
    <p:sldId id="307" r:id="rId72"/>
    <p:sldId id="308" r:id="rId73"/>
    <p:sldId id="309" r:id="rId74"/>
    <p:sldId id="310" r:id="rId75"/>
    <p:sldId id="311" r:id="rId76"/>
    <p:sldId id="368" r:id="rId77"/>
    <p:sldId id="374" r:id="rId78"/>
    <p:sldId id="369" r:id="rId79"/>
    <p:sldId id="370" r:id="rId80"/>
    <p:sldId id="371" r:id="rId81"/>
    <p:sldId id="372" r:id="rId82"/>
  </p:sldIdLst>
  <p:sldSz cx="9144000" cy="6858000" type="screen4x3"/>
  <p:notesSz cx="6858000" cy="9144000"/>
  <p:defaultTextStyle>
    <a:defPPr>
      <a:defRPr lang="ru-RU"/>
    </a:defPPr>
    <a:lvl1pPr algn="l" rtl="0" fontAlgn="base">
      <a:spcBef>
        <a:spcPct val="0"/>
      </a:spcBef>
      <a:spcAft>
        <a:spcPct val="0"/>
      </a:spcAft>
      <a:defRPr sz="1600" kern="1200">
        <a:solidFill>
          <a:schemeClr val="tx1"/>
        </a:solidFill>
        <a:latin typeface="Arial" charset="0"/>
        <a:ea typeface="+mn-ea"/>
        <a:cs typeface="Arial" charset="0"/>
      </a:defRPr>
    </a:lvl1pPr>
    <a:lvl2pPr marL="457200" algn="l" rtl="0" fontAlgn="base">
      <a:spcBef>
        <a:spcPct val="0"/>
      </a:spcBef>
      <a:spcAft>
        <a:spcPct val="0"/>
      </a:spcAft>
      <a:defRPr sz="1600" kern="1200">
        <a:solidFill>
          <a:schemeClr val="tx1"/>
        </a:solidFill>
        <a:latin typeface="Arial" charset="0"/>
        <a:ea typeface="+mn-ea"/>
        <a:cs typeface="Arial" charset="0"/>
      </a:defRPr>
    </a:lvl2pPr>
    <a:lvl3pPr marL="914400" algn="l" rtl="0" fontAlgn="base">
      <a:spcBef>
        <a:spcPct val="0"/>
      </a:spcBef>
      <a:spcAft>
        <a:spcPct val="0"/>
      </a:spcAft>
      <a:defRPr sz="1600" kern="1200">
        <a:solidFill>
          <a:schemeClr val="tx1"/>
        </a:solidFill>
        <a:latin typeface="Arial" charset="0"/>
        <a:ea typeface="+mn-ea"/>
        <a:cs typeface="Arial" charset="0"/>
      </a:defRPr>
    </a:lvl3pPr>
    <a:lvl4pPr marL="1371600" algn="l" rtl="0" fontAlgn="base">
      <a:spcBef>
        <a:spcPct val="0"/>
      </a:spcBef>
      <a:spcAft>
        <a:spcPct val="0"/>
      </a:spcAft>
      <a:defRPr sz="1600" kern="1200">
        <a:solidFill>
          <a:schemeClr val="tx1"/>
        </a:solidFill>
        <a:latin typeface="Arial" charset="0"/>
        <a:ea typeface="+mn-ea"/>
        <a:cs typeface="Arial" charset="0"/>
      </a:defRPr>
    </a:lvl4pPr>
    <a:lvl5pPr marL="1828800" algn="l"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49" autoAdjust="0"/>
    <p:restoredTop sz="77029" autoAdjust="0"/>
  </p:normalViewPr>
  <p:slideViewPr>
    <p:cSldViewPr>
      <p:cViewPr>
        <p:scale>
          <a:sx n="100" d="100"/>
          <a:sy n="100" d="100"/>
        </p:scale>
        <p:origin x="-300"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9.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9"/>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3.3950617283950678E-2"/>
          <c:y val="4.7702597394276208E-2"/>
          <c:w val="0.58724142121123768"/>
          <c:h val="0.8821465240847296"/>
        </c:manualLayout>
      </c:layout>
      <c:pie3DChart>
        <c:varyColors val="1"/>
        <c:ser>
          <c:idx val="0"/>
          <c:order val="0"/>
          <c:tx>
            <c:v>Продажи</c:v>
          </c:tx>
          <c:explosion val="25"/>
          <c:dPt>
            <c:idx val="0"/>
            <c:explosion val="0"/>
            <c:spPr>
              <a:solidFill>
                <a:srgbClr val="4F81BD"/>
              </a:solidFill>
              <a:ln>
                <a:noFill/>
              </a:ln>
            </c:spPr>
          </c:dPt>
          <c:dPt>
            <c:idx val="1"/>
            <c:explosion val="0"/>
            <c:spPr>
              <a:solidFill>
                <a:srgbClr val="C0504D"/>
              </a:solidFill>
              <a:ln>
                <a:noFill/>
              </a:ln>
            </c:spPr>
          </c:dPt>
          <c:dPt>
            <c:idx val="2"/>
            <c:explosion val="0"/>
            <c:spPr>
              <a:solidFill>
                <a:srgbClr val="9BBB59"/>
              </a:solidFill>
              <a:ln>
                <a:noFill/>
              </a:ln>
            </c:spPr>
          </c:dPt>
          <c:dPt>
            <c:idx val="3"/>
            <c:spPr>
              <a:solidFill>
                <a:srgbClr val="8064A2"/>
              </a:solidFill>
              <a:ln>
                <a:noFill/>
              </a:ln>
            </c:spPr>
          </c:dPt>
          <c:dLbls>
            <c:dLbl>
              <c:idx val="0"/>
              <c:layout>
                <c:manualLayout>
                  <c:x val="-4.5978176339068727E-2"/>
                  <c:y val="0.29196420029434778"/>
                </c:manualLayout>
              </c:layout>
              <c:tx>
                <c:rich>
                  <a:bodyPr/>
                  <a:lstStyle/>
                  <a:p>
                    <a:r>
                      <a:rPr lang="ru-RU" b="1" smtClean="0">
                        <a:latin typeface="Times New Roman" pitchFamily="18" charset="0"/>
                        <a:cs typeface="Times New Roman" pitchFamily="18" charset="0"/>
                      </a:rPr>
                      <a:t>2,4 млн.руб.</a:t>
                    </a:r>
                    <a:endParaRPr lang="ru-RU" b="1" dirty="0">
                      <a:latin typeface="Times New Roman" pitchFamily="18" charset="0"/>
                      <a:cs typeface="Times New Roman" pitchFamily="18" charset="0"/>
                    </a:endParaRPr>
                  </a:p>
                </c:rich>
              </c:tx>
              <c:showVal val="1"/>
            </c:dLbl>
            <c:dLbl>
              <c:idx val="1"/>
              <c:layout>
                <c:manualLayout>
                  <c:x val="4.0546320598814016E-2"/>
                  <c:y val="0.11907376978006229"/>
                </c:manualLayout>
              </c:layout>
              <c:tx>
                <c:rich>
                  <a:bodyPr/>
                  <a:lstStyle/>
                  <a:p>
                    <a:r>
                      <a:rPr lang="ru-RU" b="1" dirty="0" smtClean="0">
                        <a:latin typeface="Times New Roman" pitchFamily="18" charset="0"/>
                        <a:cs typeface="Times New Roman" pitchFamily="18" charset="0"/>
                      </a:rPr>
                      <a:t>0,6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a:latin typeface="Times New Roman" pitchFamily="18" charset="0"/>
                      <a:cs typeface="Times New Roman" pitchFamily="18" charset="0"/>
                    </a:endParaRPr>
                  </a:p>
                </c:rich>
              </c:tx>
              <c:showVal val="1"/>
            </c:dLbl>
            <c:dLbl>
              <c:idx val="2"/>
              <c:layout>
                <c:manualLayout>
                  <c:x val="0.1388888888888889"/>
                  <c:y val="-0.19956632395476875"/>
                </c:manualLayout>
              </c:layout>
              <c:tx>
                <c:rich>
                  <a:bodyPr/>
                  <a:lstStyle/>
                  <a:p>
                    <a:r>
                      <a:rPr lang="ru-RU" b="1" dirty="0" smtClean="0">
                        <a:latin typeface="Times New Roman" pitchFamily="18" charset="0"/>
                        <a:cs typeface="Times New Roman" pitchFamily="18" charset="0"/>
                      </a:rPr>
                      <a:t>1,5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a:latin typeface="Times New Roman" pitchFamily="18" charset="0"/>
                      <a:cs typeface="Times New Roman" pitchFamily="18" charset="0"/>
                    </a:endParaRPr>
                  </a:p>
                </c:rich>
              </c:tx>
              <c:showVal val="1"/>
            </c:dLbl>
            <c:dLbl>
              <c:idx val="3"/>
              <c:delete val="1"/>
            </c:dLbl>
            <c:txPr>
              <a:bodyPr lIns="0" tIns="0" rIns="0" bIns="0"/>
              <a:lstStyle/>
              <a:p>
                <a:pPr marL="0" marR="0" indent="0" algn="ctr" defTabSz="914400" fontAlgn="auto" hangingPunct="1">
                  <a:lnSpc>
                    <a:spcPct val="100000"/>
                  </a:lnSpc>
                  <a:spcBef>
                    <a:spcPts val="0"/>
                  </a:spcBef>
                  <a:spcAft>
                    <a:spcPts val="0"/>
                  </a:spcAft>
                  <a:tabLst/>
                  <a:defRPr sz="1800" b="1" i="0" u="none" strike="noStrike" kern="1200" baseline="0">
                    <a:solidFill>
                      <a:srgbClr val="000000"/>
                    </a:solidFill>
                    <a:latin typeface="Times New Roman" pitchFamily="18" charset="0"/>
                    <a:cs typeface="Times New Roman" pitchFamily="18" charset="0"/>
                  </a:defRPr>
                </a:pPr>
                <a:endParaRPr lang="ru-RU"/>
              </a:p>
            </c:txPr>
            <c:showVal val="1"/>
            <c:showLeaderLines val="1"/>
          </c:dLbls>
          <c:cat>
            <c:strLit>
              <c:ptCount val="4"/>
              <c:pt idx="0">
                <c:v>Подпрограмма "Модернизация объектов коммунальной инфраструктуры"</c:v>
              </c:pt>
              <c:pt idx="1">
                <c:v>Подпрограмма "Оказание молодым семьям гос. поддержки для улучшения жилищных условий"</c:v>
              </c:pt>
              <c:pt idx="2">
                <c:v>Подпрограмма "Подготовка земельных участков для освоения в целях жилищного строительства"</c:v>
              </c:pt>
            </c:strLit>
          </c:cat>
          <c:val>
            <c:numLit>
              <c:formatCode>General</c:formatCode>
              <c:ptCount val="4"/>
              <c:pt idx="0">
                <c:v>2.4</c:v>
              </c:pt>
              <c:pt idx="1">
                <c:v>0.60000000000000064</c:v>
              </c:pt>
              <c:pt idx="2">
                <c:v>1.5</c:v>
              </c:pt>
              <c:pt idx="3">
                <c:v>0</c:v>
              </c:pt>
            </c:numLit>
          </c:val>
        </c:ser>
      </c:pie3DChart>
      <c:spPr>
        <a:noFill/>
        <a:ln>
          <a:noFill/>
        </a:ln>
      </c:spPr>
    </c:plotArea>
    <c:legend>
      <c:legendPos val="r"/>
      <c:legendEntry>
        <c:idx val="3"/>
        <c:delete val="1"/>
      </c:legendEntry>
      <c:layout>
        <c:manualLayout>
          <c:xMode val="edge"/>
          <c:yMode val="edge"/>
          <c:x val="0.68446376494604688"/>
          <c:y val="8.4837268742381962E-3"/>
          <c:w val="0.3062769757946941"/>
          <c:h val="0.96619633540648564"/>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sz="16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solidFill>
      <a:schemeClr val="bg1"/>
    </a:solid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pie3DChart>
        <c:varyColors val="1"/>
        <c:ser>
          <c:idx val="0"/>
          <c:order val="0"/>
          <c:tx>
            <c:v>Продажи</c:v>
          </c:tx>
          <c:explosion val="19"/>
          <c:dPt>
            <c:idx val="0"/>
            <c:explosion val="0"/>
            <c:spPr>
              <a:solidFill>
                <a:srgbClr val="4F81BD"/>
              </a:solidFill>
              <a:ln>
                <a:noFill/>
              </a:ln>
            </c:spPr>
          </c:dPt>
          <c:dPt>
            <c:idx val="1"/>
            <c:explosion val="0"/>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0.14677602799650039"/>
                  <c:y val="-8.7196989632473465E-2"/>
                </c:manualLayout>
              </c:layout>
              <c:tx>
                <c:rich>
                  <a:bodyPr/>
                  <a:lstStyle/>
                  <a:p>
                    <a:r>
                      <a:rPr lang="ru-RU" b="1" dirty="0" smtClean="0">
                        <a:latin typeface="Times New Roman" pitchFamily="18" charset="0"/>
                        <a:cs typeface="Times New Roman" pitchFamily="18" charset="0"/>
                      </a:rPr>
                      <a:t>1,3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0.1186284874112961"/>
                  <c:y val="1.9434776143575378E-2"/>
                </c:manualLayout>
              </c:layout>
              <c:tx>
                <c:rich>
                  <a:bodyPr/>
                  <a:lstStyle/>
                  <a:p>
                    <a:r>
                      <a:rPr lang="ru-RU" b="1" dirty="0" smtClean="0">
                        <a:latin typeface="Times New Roman" pitchFamily="18" charset="0"/>
                        <a:cs typeface="Times New Roman" pitchFamily="18" charset="0"/>
                      </a:rPr>
                      <a:t>20,3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delete val="1"/>
            </c:dLbl>
            <c:dLbl>
              <c:idx val="3"/>
              <c:delete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Подпрограмма "Развитие физической культуры, спорта и материально-технической базы на 2017-2019 годы"</c:v>
              </c:pt>
              <c:pt idx="1">
                <c:v>Подпрограмма "Поддержка и развитие МКУ "Спортивно-оздоровительный комплекс" на 2017-2019 годы"</c:v>
              </c:pt>
            </c:strLit>
          </c:cat>
          <c:val>
            <c:numLit>
              <c:formatCode>General</c:formatCode>
              <c:ptCount val="4"/>
              <c:pt idx="0">
                <c:v>1.3</c:v>
              </c:pt>
              <c:pt idx="1">
                <c:v>20.3</c:v>
              </c:pt>
              <c:pt idx="2">
                <c:v>0</c:v>
              </c:pt>
              <c:pt idx="3">
                <c:v>0</c:v>
              </c:pt>
            </c:numLit>
          </c:val>
        </c:ser>
      </c:pie3DChart>
      <c:spPr>
        <a:noFill/>
        <a:ln>
          <a:noFill/>
        </a:ln>
      </c:spPr>
    </c:plotArea>
    <c:legend>
      <c:legendPos val="r"/>
      <c:legendEntry>
        <c:idx val="2"/>
        <c:delete val="1"/>
      </c:legendEntry>
      <c:legendEntry>
        <c:idx val="3"/>
        <c:delete val="1"/>
      </c:legendEntry>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1.0629805832068729E-2"/>
          <c:y val="7.7358191369546921E-3"/>
          <c:w val="0.62389845797269194"/>
          <c:h val="0.9432706596623327"/>
        </c:manualLayout>
      </c:layout>
      <c:pie3DChart>
        <c:varyColors val="1"/>
        <c:ser>
          <c:idx val="0"/>
          <c:order val="0"/>
          <c:tx>
            <c:v>Продажи</c:v>
          </c:tx>
          <c:explosion val="6"/>
          <c:dPt>
            <c:idx val="0"/>
            <c:explosion val="0"/>
            <c:spPr>
              <a:solidFill>
                <a:srgbClr val="4F81BD"/>
              </a:solidFill>
              <a:ln>
                <a:noFill/>
              </a:ln>
            </c:spPr>
          </c:dPt>
          <c:dPt>
            <c:idx val="1"/>
            <c:explosion val="0"/>
            <c:spPr>
              <a:solidFill>
                <a:srgbClr val="C0504D"/>
              </a:solidFill>
              <a:ln>
                <a:noFill/>
              </a:ln>
            </c:spPr>
          </c:dPt>
          <c:dPt>
            <c:idx val="2"/>
            <c:explosion val="0"/>
            <c:spPr>
              <a:solidFill>
                <a:srgbClr val="9BBB59"/>
              </a:solidFill>
              <a:ln>
                <a:noFill/>
              </a:ln>
            </c:spPr>
          </c:dPt>
          <c:dPt>
            <c:idx val="3"/>
            <c:spPr>
              <a:solidFill>
                <a:srgbClr val="8064A2"/>
              </a:solidFill>
              <a:ln>
                <a:noFill/>
              </a:ln>
            </c:spPr>
          </c:dPt>
          <c:dLbls>
            <c:dLbl>
              <c:idx val="0"/>
              <c:layout>
                <c:manualLayout>
                  <c:x val="-6.4111958041322581E-2"/>
                  <c:y val="-8.5900078799774765E-2"/>
                </c:manualLayout>
              </c:layout>
              <c:tx>
                <c:rich>
                  <a:bodyPr/>
                  <a:lstStyle/>
                  <a:p>
                    <a:r>
                      <a:rPr lang="ru-RU" b="1" dirty="0" smtClean="0">
                        <a:latin typeface="Times New Roman" pitchFamily="18" charset="0"/>
                        <a:cs typeface="Times New Roman" pitchFamily="18" charset="0"/>
                      </a:rPr>
                      <a:t>0,4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1.9670954639691641E-2"/>
                  <c:y val="0.11639489564043891"/>
                </c:manualLayout>
              </c:layout>
              <c:tx>
                <c:rich>
                  <a:bodyPr/>
                  <a:lstStyle/>
                  <a:p>
                    <a:r>
                      <a:rPr lang="ru-RU" b="1" dirty="0" smtClean="0">
                        <a:latin typeface="Times New Roman" pitchFamily="18" charset="0"/>
                        <a:cs typeface="Times New Roman" pitchFamily="18" charset="0"/>
                      </a:rPr>
                      <a:t>0,8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layout>
                <c:manualLayout>
                  <c:x val="-5.8056675398492172E-2"/>
                  <c:y val="-3.9038882338597009E-2"/>
                </c:manualLayout>
              </c:layout>
              <c:tx>
                <c:rich>
                  <a:bodyPr/>
                  <a:lstStyle/>
                  <a:p>
                    <a:r>
                      <a:rPr lang="ru-RU" b="1" dirty="0" smtClean="0">
                        <a:latin typeface="Times New Roman" pitchFamily="18" charset="0"/>
                        <a:cs typeface="Times New Roman" pitchFamily="18" charset="0"/>
                      </a:rPr>
                      <a:t>0,1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3"/>
              <c:delete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На мероприятия по защите населения и территории от чрезвычайных ситуаций природного и техногенного характера, гражданской обороне </c:v>
              </c:pt>
              <c:pt idx="1">
                <c:v>По обеспечению пожарной безопасности </c:v>
              </c:pt>
              <c:pt idx="2">
                <c:v>По организации проведения на территории Челябинской области мероприятий по предупреждению и ликвидации болезней животных, их лечению, защите населения от болезней, общих для человека и животных</c:v>
              </c:pt>
            </c:strLit>
          </c:cat>
          <c:val>
            <c:numLit>
              <c:formatCode>General</c:formatCode>
              <c:ptCount val="4"/>
              <c:pt idx="0">
                <c:v>0.4</c:v>
              </c:pt>
              <c:pt idx="1">
                <c:v>0.8</c:v>
              </c:pt>
              <c:pt idx="2">
                <c:v>0.1</c:v>
              </c:pt>
              <c:pt idx="3">
                <c:v>0</c:v>
              </c:pt>
            </c:numLit>
          </c:val>
        </c:ser>
      </c:pie3DChart>
      <c:spPr>
        <a:noFill/>
        <a:ln>
          <a:noFill/>
        </a:ln>
      </c:spPr>
    </c:plotArea>
    <c:legend>
      <c:legendPos val="r"/>
      <c:layout>
        <c:manualLayout>
          <c:xMode val="edge"/>
          <c:yMode val="edge"/>
          <c:x val="0.65769881500925642"/>
          <c:y val="8.6118855659826701E-2"/>
          <c:w val="0.33781721993224956"/>
          <c:h val="0.82525674387279757"/>
        </c:manualLayout>
      </c:layout>
      <c:overlay val="1"/>
      <c:spPr>
        <a:noFill/>
        <a:ln w="0">
          <a:noFill/>
        </a:ln>
      </c:spPr>
      <c:txPr>
        <a:bodyPr lIns="0" tIns="0" rIns="0" bIns="0"/>
        <a:lstStyle/>
        <a:p>
          <a:pPr marL="0" marR="0" indent="0" defTabSz="914400" fontAlgn="auto" hangingPunct="1">
            <a:lnSpc>
              <a:spcPct val="100000"/>
            </a:lnSpc>
            <a:spcBef>
              <a:spcPts val="0"/>
            </a:spcBef>
            <a:spcAft>
              <a:spcPts val="0"/>
            </a:spcAft>
            <a:tabLst/>
            <a:defRPr lang="ru-RU" sz="14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6.5192597453096371E-2"/>
          <c:y val="9.6172325025480968E-2"/>
          <c:w val="0.55467264508603087"/>
          <c:h val="0.81326742023071796"/>
        </c:manualLayout>
      </c:layout>
      <c:pie3DChart>
        <c:varyColors val="1"/>
        <c:ser>
          <c:idx val="0"/>
          <c:order val="0"/>
          <c:tx>
            <c:v>Продажи</c:v>
          </c:tx>
          <c:dPt>
            <c:idx val="0"/>
            <c:spPr>
              <a:solidFill>
                <a:srgbClr val="4F81BD"/>
              </a:solidFill>
              <a:ln>
                <a:noFill/>
              </a:ln>
            </c:spPr>
          </c:dPt>
          <c:dPt>
            <c:idx val="1"/>
            <c:explosion val="1"/>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1.99564984932439E-2"/>
                  <c:y val="-0.14364535781256549"/>
                </c:manualLayout>
              </c:layout>
              <c:tx>
                <c:rich>
                  <a:bodyPr/>
                  <a:lstStyle/>
                  <a:p>
                    <a:r>
                      <a:rPr lang="ru-RU" b="1" dirty="0" smtClean="0">
                        <a:latin typeface="Times New Roman" pitchFamily="18" charset="0"/>
                        <a:cs typeface="Times New Roman" pitchFamily="18" charset="0"/>
                      </a:rPr>
                      <a:t>0,1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1.6834718576844557E-2"/>
                  <c:y val="6.5351453691913711E-2"/>
                </c:manualLayout>
              </c:layout>
              <c:tx>
                <c:rich>
                  <a:bodyPr/>
                  <a:lstStyle/>
                  <a:p>
                    <a:r>
                      <a:rPr lang="ru-RU" b="1" dirty="0" smtClean="0">
                        <a:latin typeface="Times New Roman" pitchFamily="18" charset="0"/>
                        <a:cs typeface="Times New Roman" pitchFamily="18" charset="0"/>
                      </a:rPr>
                      <a:t>0,3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elete val="1"/>
          </c:dLbls>
          <c:cat>
            <c:strLit>
              <c:ptCount val="4"/>
              <c:pt idx="0">
                <c:v>На мероприятия по снижению уровня незаконного употребления наркотиков </c:v>
              </c:pt>
              <c:pt idx="1">
                <c:v>На мероприятия по предупреждению преступлений и других правонарушений в общественных местах </c:v>
              </c:pt>
            </c:strLit>
          </c:cat>
          <c:val>
            <c:numLit>
              <c:formatCode>General</c:formatCode>
              <c:ptCount val="4"/>
              <c:pt idx="0">
                <c:v>0.1</c:v>
              </c:pt>
              <c:pt idx="1">
                <c:v>0.30000000000000032</c:v>
              </c:pt>
              <c:pt idx="2">
                <c:v>0</c:v>
              </c:pt>
              <c:pt idx="3">
                <c:v>0</c:v>
              </c:pt>
            </c:numLit>
          </c:val>
        </c:ser>
      </c:pie3DChart>
      <c:spPr>
        <a:noFill/>
        <a:ln>
          <a:noFill/>
        </a:ln>
      </c:spPr>
    </c:plotArea>
    <c:legend>
      <c:legendPos val="r"/>
      <c:legendEntry>
        <c:idx val="2"/>
        <c:delete val="1"/>
      </c:legendEntry>
      <c:legendEntry>
        <c:idx val="3"/>
        <c:delete val="1"/>
      </c:legendEntry>
      <c:layout>
        <c:manualLayout>
          <c:xMode val="edge"/>
          <c:yMode val="edge"/>
          <c:x val="0.6558773208904447"/>
          <c:y val="0.14453710252346547"/>
          <c:w val="0.33486341985029716"/>
          <c:h val="0.64919280090694587"/>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depthPercent val="100"/>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6.2035009292752775E-2"/>
          <c:y val="0.11300853587051947"/>
          <c:w val="0.54265627736278077"/>
          <c:h val="0.81326742023071796"/>
        </c:manualLayout>
      </c:layout>
      <c:pie3DChart>
        <c:varyColors val="1"/>
        <c:ser>
          <c:idx val="0"/>
          <c:order val="0"/>
          <c:tx>
            <c:v>Продажи</c:v>
          </c:tx>
          <c:dPt>
            <c:idx val="0"/>
            <c:spPr>
              <a:solidFill>
                <a:srgbClr val="4F81BD"/>
              </a:solidFill>
              <a:ln>
                <a:noFill/>
              </a:ln>
            </c:spPr>
          </c:dPt>
          <c:dPt>
            <c:idx val="1"/>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5.5279874740848034E-3"/>
                  <c:y val="-0.11599574808344501"/>
                </c:manualLayout>
              </c:layout>
              <c:tx>
                <c:rich>
                  <a:bodyPr/>
                  <a:lstStyle/>
                  <a:p>
                    <a:r>
                      <a:rPr lang="ru-RU" b="1" dirty="0" smtClean="0">
                        <a:latin typeface="Times New Roman" pitchFamily="18" charset="0"/>
                        <a:cs typeface="Times New Roman" pitchFamily="18" charset="0"/>
                      </a:rPr>
                      <a:t>6,9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5.9384644644003871E-2"/>
                  <c:y val="-2.6177214596950646E-2"/>
                </c:manualLayout>
              </c:layout>
              <c:tx>
                <c:rich>
                  <a:bodyPr/>
                  <a:lstStyle/>
                  <a:p>
                    <a:r>
                      <a:rPr lang="ru-RU" b="1" dirty="0" smtClean="0">
                        <a:latin typeface="Times New Roman" pitchFamily="18" charset="0"/>
                        <a:cs typeface="Times New Roman" pitchFamily="18" charset="0"/>
                      </a:rPr>
                      <a:t>2,1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layout>
                <c:manualLayout>
                  <c:x val="-5.8671624380285801E-2"/>
                  <c:y val="2.3747011406864388E-2"/>
                </c:manualLayout>
              </c:layout>
              <c:tx>
                <c:rich>
                  <a:bodyPr/>
                  <a:lstStyle/>
                  <a:p>
                    <a:r>
                      <a:rPr lang="ru-RU" b="1" dirty="0" smtClean="0">
                        <a:latin typeface="Times New Roman" pitchFamily="18" charset="0"/>
                        <a:cs typeface="Times New Roman" pitchFamily="18" charset="0"/>
                      </a:rPr>
                      <a:t>179,6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3"/>
              <c:layout>
                <c:manualLayout>
                  <c:x val="-9.6736662028136314E-2"/>
                  <c:y val="-6.8293150689168858E-2"/>
                </c:manualLayout>
              </c:layout>
              <c:tx>
                <c:rich>
                  <a:bodyPr/>
                  <a:lstStyle/>
                  <a:p>
                    <a:r>
                      <a:rPr lang="ru-RU" b="1" dirty="0" smtClean="0">
                        <a:latin typeface="Times New Roman" pitchFamily="18" charset="0"/>
                        <a:cs typeface="Times New Roman" pitchFamily="18" charset="0"/>
                      </a:rPr>
                      <a:t>0,3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На обеспечение деятельности Управление социальной защиты населения</c:v>
              </c:pt>
              <c:pt idx="1">
                <c:v>Социальные и иные выплаты гражданам</c:v>
              </c:pt>
              <c:pt idx="2">
                <c:v>Финансовое обеспечение расходных обязательств, возникающих при осуществлении государственных полномочий</c:v>
              </c:pt>
              <c:pt idx="3">
                <c:v>Организация и проведение мероприятий в области социальной защиты</c:v>
              </c:pt>
            </c:strLit>
          </c:cat>
          <c:val>
            <c:numLit>
              <c:formatCode>General</c:formatCode>
              <c:ptCount val="4"/>
              <c:pt idx="0">
                <c:v>6.9</c:v>
              </c:pt>
              <c:pt idx="1">
                <c:v>2.1</c:v>
              </c:pt>
              <c:pt idx="2">
                <c:v>179.6</c:v>
              </c:pt>
              <c:pt idx="3">
                <c:v>0.30000000000000032</c:v>
              </c:pt>
            </c:numLit>
          </c:val>
        </c:ser>
      </c:pie3DChart>
      <c:spPr>
        <a:noFill/>
        <a:ln>
          <a:noFill/>
        </a:ln>
      </c:spPr>
    </c:plotArea>
    <c:legend>
      <c:legendPos val="r"/>
      <c:layout>
        <c:manualLayout>
          <c:xMode val="edge"/>
          <c:yMode val="edge"/>
          <c:x val="0.66319302563368776"/>
          <c:y val="0"/>
          <c:w val="0.3099031840153354"/>
          <c:h val="0.93456826432016848"/>
        </c:manualLayout>
      </c:layout>
      <c:spPr>
        <a:noFill/>
        <a:ln>
          <a:noFill/>
        </a:ln>
      </c:spPr>
      <c:txPr>
        <a:bodyPr lIns="0" tIns="0" rIns="0" bIns="0"/>
        <a:lstStyle/>
        <a:p>
          <a:pPr marL="0" marR="0" indent="0" defTabSz="914400" fontAlgn="auto" hangingPunct="1">
            <a:lnSpc>
              <a:spcPct val="150000"/>
            </a:lnSpc>
            <a:spcBef>
              <a:spcPts val="0"/>
            </a:spcBef>
            <a:spcAft>
              <a:spcPts val="0"/>
            </a:spcAft>
            <a:tabLst/>
            <a:defRPr lang="ru-RU" sz="1400" b="1" i="0" u="none" strike="noStrike" kern="1200" spc="0" baseline="0">
              <a:solidFill>
                <a:srgbClr val="000000"/>
              </a:solidFill>
              <a:latin typeface="Times New Roman" pitchFamily="18" charset="0"/>
              <a:cs typeface="Times New Roman" pitchFamily="18" charset="0"/>
            </a:defRPr>
          </a:pPr>
          <a:endParaRPr lang="ru-RU"/>
        </a:p>
      </c:txPr>
    </c:legend>
    <c:plotVisOnly val="1"/>
    <c:dispBlanksAs val="zero"/>
  </c:chart>
  <c:spPr>
    <a:solidFill>
      <a:schemeClr val="bg1"/>
    </a:solid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rotY val="30"/>
      <c:perspective val="30"/>
    </c:view3D>
    <c:plotArea>
      <c:layout/>
      <c:pie3DChart>
        <c:varyColors val="1"/>
        <c:ser>
          <c:idx val="0"/>
          <c:order val="0"/>
          <c:tx>
            <c:v>Продажи</c:v>
          </c:tx>
          <c:dLbls>
            <c:dLbl>
              <c:idx val="0"/>
              <c:layout>
                <c:manualLayout>
                  <c:x val="-0.12958236123262371"/>
                  <c:y val="0.2340418903485427"/>
                </c:manualLayout>
              </c:layout>
              <c:tx>
                <c:rich>
                  <a:bodyPr/>
                  <a:lstStyle/>
                  <a:p>
                    <a:r>
                      <a:rPr lang="ru-RU" b="1" dirty="0" smtClean="0">
                        <a:latin typeface="Times New Roman" pitchFamily="18" charset="0"/>
                        <a:cs typeface="Times New Roman" pitchFamily="18" charset="0"/>
                      </a:rPr>
                      <a:t>0,34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5.7098765432098818E-2"/>
                  <c:y val="-0.10433877107592013"/>
                </c:manualLayout>
              </c:layout>
              <c:tx>
                <c:rich>
                  <a:bodyPr/>
                  <a:lstStyle/>
                  <a:p>
                    <a:r>
                      <a:rPr lang="ru-RU" b="1" dirty="0" smtClean="0">
                        <a:latin typeface="Times New Roman" pitchFamily="18" charset="0"/>
                        <a:cs typeface="Times New Roman" pitchFamily="18" charset="0"/>
                      </a:rPr>
                      <a:t>0,31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elete val="1"/>
          </c:dLbls>
          <c:cat>
            <c:strLit>
              <c:ptCount val="4"/>
              <c:pt idx="0">
                <c:v>Субсидии Организации ветеранов (пенсионеров) войны, труда, Вооруженных сил и правоохранительных органов</c:v>
              </c:pt>
              <c:pt idx="1">
                <c:v>Субсидии Местной общественной организации инвалидов У-КГО</c:v>
              </c:pt>
            </c:strLit>
          </c:cat>
          <c:val>
            <c:numLit>
              <c:formatCode>General</c:formatCode>
              <c:ptCount val="4"/>
              <c:pt idx="0">
                <c:v>0.34</c:v>
              </c:pt>
              <c:pt idx="1">
                <c:v>0.31000000000000122</c:v>
              </c:pt>
              <c:pt idx="2">
                <c:v>0</c:v>
              </c:pt>
              <c:pt idx="3">
                <c:v>0</c:v>
              </c:pt>
            </c:numLit>
          </c:val>
        </c:ser>
      </c:pie3DChart>
    </c:plotArea>
    <c:legend>
      <c:legendPos val="r"/>
      <c:legendEntry>
        <c:idx val="2"/>
        <c:txPr>
          <a:bodyPr/>
          <a:lstStyle/>
          <a:p>
            <a:pPr>
              <a:defRPr b="1">
                <a:latin typeface="Times New Roman" pitchFamily="18" charset="0"/>
                <a:cs typeface="Times New Roman" pitchFamily="18" charset="0"/>
              </a:defRPr>
            </a:pPr>
            <a:endParaRPr lang="ru-RU"/>
          </a:p>
        </c:txPr>
      </c:legendEntry>
      <c:legendEntry>
        <c:idx val="3"/>
        <c:txPr>
          <a:bodyPr/>
          <a:lstStyle/>
          <a:p>
            <a:pPr>
              <a:defRPr b="1">
                <a:latin typeface="Times New Roman" pitchFamily="18" charset="0"/>
                <a:cs typeface="Times New Roman" pitchFamily="18" charset="0"/>
              </a:defRPr>
            </a:pPr>
            <a:endParaRPr lang="ru-RU"/>
          </a:p>
        </c:txPr>
      </c:legendEntry>
      <c:layout>
        <c:manualLayout>
          <c:xMode val="edge"/>
          <c:yMode val="edge"/>
          <c:x val="0.6715162340818509"/>
          <c:y val="0.10354534806877401"/>
          <c:w val="0.32694055604160627"/>
          <c:h val="0.88831427770335458"/>
        </c:manualLayout>
      </c:layout>
      <c:txPr>
        <a:bodyPr/>
        <a:lstStyle/>
        <a:p>
          <a:pPr>
            <a:defRPr b="1">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ru-RU"/>
  <c:chart>
    <c:autoTitleDeleted val="1"/>
    <c:view3D>
      <c:rotX val="29"/>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3.9255249343832024E-2"/>
          <c:y val="0.1803531583030249"/>
          <c:w val="0.53722999902789925"/>
          <c:h val="0.81326742023071796"/>
        </c:manualLayout>
      </c:layout>
      <c:pie3DChart>
        <c:varyColors val="1"/>
        <c:ser>
          <c:idx val="0"/>
          <c:order val="0"/>
          <c:tx>
            <c:v>Продажи</c:v>
          </c:tx>
          <c:explosion val="25"/>
          <c:dPt>
            <c:idx val="0"/>
            <c:explosion val="0"/>
            <c:spPr>
              <a:solidFill>
                <a:srgbClr val="4F81BD"/>
              </a:solidFill>
              <a:ln>
                <a:noFill/>
              </a:ln>
            </c:spPr>
          </c:dPt>
          <c:dPt>
            <c:idx val="1"/>
            <c:explosion val="0"/>
            <c:spPr>
              <a:solidFill>
                <a:srgbClr val="C0504D"/>
              </a:solidFill>
              <a:ln>
                <a:noFill/>
              </a:ln>
            </c:spPr>
          </c:dPt>
          <c:dPt>
            <c:idx val="2"/>
            <c:explosion val="0"/>
            <c:spPr>
              <a:solidFill>
                <a:srgbClr val="9BBB59"/>
              </a:solidFill>
              <a:ln>
                <a:noFill/>
              </a:ln>
            </c:spPr>
          </c:dPt>
          <c:dLbls>
            <c:dLbl>
              <c:idx val="0"/>
              <c:layout>
                <c:manualLayout>
                  <c:x val="8.0276805677068228E-2"/>
                  <c:y val="-4.9546626471870393E-2"/>
                </c:manualLayout>
              </c:layout>
              <c:tx>
                <c:rich>
                  <a:bodyPr/>
                  <a:lstStyle/>
                  <a:p>
                    <a:r>
                      <a:rPr lang="ru-RU" b="1" dirty="0" smtClean="0">
                        <a:latin typeface="Times New Roman" pitchFamily="18" charset="0"/>
                        <a:cs typeface="Times New Roman" pitchFamily="18" charset="0"/>
                      </a:rPr>
                      <a:t>0,5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p>
                  <a:p>
                    <a:endParaRPr lang="ru-RU" b="1" dirty="0">
                      <a:latin typeface="Times New Roman" pitchFamily="18" charset="0"/>
                      <a:cs typeface="Times New Roman" pitchFamily="18" charset="0"/>
                    </a:endParaRPr>
                  </a:p>
                </c:rich>
              </c:tx>
              <c:showVal val="1"/>
            </c:dLbl>
            <c:dLbl>
              <c:idx val="1"/>
              <c:layout>
                <c:manualLayout>
                  <c:x val="8.7441309419655819E-2"/>
                  <c:y val="2.9339638295441915E-3"/>
                </c:manualLayout>
              </c:layout>
              <c:tx>
                <c:rich>
                  <a:bodyPr/>
                  <a:lstStyle/>
                  <a:p>
                    <a:r>
                      <a:rPr lang="ru-RU" b="1" dirty="0" smtClean="0">
                        <a:latin typeface="Times New Roman" pitchFamily="18" charset="0"/>
                        <a:cs typeface="Times New Roman" pitchFamily="18" charset="0"/>
                      </a:rPr>
                      <a:t>10,6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layout>
                <c:manualLayout>
                  <c:x val="-5.0705745115193927E-2"/>
                  <c:y val="-8.291281472059292E-2"/>
                </c:manualLayout>
              </c:layout>
              <c:tx>
                <c:rich>
                  <a:bodyPr/>
                  <a:lstStyle/>
                  <a:p>
                    <a:r>
                      <a:rPr lang="ru-RU" b="1" dirty="0" smtClean="0">
                        <a:latin typeface="Times New Roman" pitchFamily="18" charset="0"/>
                        <a:cs typeface="Times New Roman" pitchFamily="18" charset="0"/>
                      </a:rPr>
                      <a:t>1,3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txPr>
              <a:bodyPr lIns="0" tIns="0" rIns="0" bIns="0"/>
              <a:lstStyle/>
              <a:p>
                <a:pPr marL="0" marR="0" indent="0" algn="ctr" defTabSz="914400" fontAlgn="auto" hangingPunct="1">
                  <a:lnSpc>
                    <a:spcPct val="100000"/>
                  </a:lnSpc>
                  <a:spcBef>
                    <a:spcPts val="0"/>
                  </a:spcBef>
                  <a:spcAft>
                    <a:spcPts val="0"/>
                  </a:spcAft>
                  <a:tabLst/>
                  <a:defRPr sz="1800" b="1" i="0" u="none" strike="noStrike" kern="1200" baseline="0">
                    <a:solidFill>
                      <a:srgbClr val="000000"/>
                    </a:solidFill>
                    <a:latin typeface="Times New Roman" pitchFamily="18" charset="0"/>
                    <a:cs typeface="Times New Roman" pitchFamily="18" charset="0"/>
                  </a:defRPr>
                </a:pPr>
                <a:endParaRPr lang="ru-RU"/>
              </a:p>
            </c:txPr>
            <c:showVal val="1"/>
            <c:showLeaderLines val="1"/>
          </c:dLbls>
          <c:cat>
            <c:strLit>
              <c:ptCount val="3"/>
              <c:pt idx="0">
                <c:v>На разработку проекта и схем организации дорожного движения </c:v>
              </c:pt>
              <c:pt idx="1">
                <c:v>На капитальный и текущий ремонт дорог общего пользования </c:v>
              </c:pt>
              <c:pt idx="2">
                <c:v>На мероприятия по профилактике безопасности дорожного движения </c:v>
              </c:pt>
            </c:strLit>
          </c:cat>
          <c:val>
            <c:numLit>
              <c:formatCode>General</c:formatCode>
              <c:ptCount val="3"/>
              <c:pt idx="0">
                <c:v>0.5</c:v>
              </c:pt>
              <c:pt idx="1">
                <c:v>10.6</c:v>
              </c:pt>
              <c:pt idx="2">
                <c:v>1.3</c:v>
              </c:pt>
            </c:numLit>
          </c:val>
        </c:ser>
      </c:pie3DChart>
      <c:spPr>
        <a:noFill/>
        <a:ln>
          <a:noFill/>
        </a:ln>
      </c:spPr>
    </c:plotArea>
    <c:legend>
      <c:legendPos val="r"/>
      <c:layout/>
      <c:spPr>
        <a:noFill/>
        <a:ln>
          <a:noFill/>
        </a:ln>
      </c:spPr>
      <c:txPr>
        <a:bodyPr lIns="0" tIns="0" rIns="0" bIns="0"/>
        <a:lstStyle/>
        <a:p>
          <a:pPr marL="0" marR="0" indent="0" defTabSz="914400" fontAlgn="auto" hangingPunct="1">
            <a:lnSpc>
              <a:spcPct val="100000"/>
            </a:lnSpc>
            <a:spcBef>
              <a:spcPts val="0"/>
            </a:spcBef>
            <a:spcAft>
              <a:spcPts val="0"/>
            </a:spcAft>
            <a:tabLst/>
            <a:defRPr sz="18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9"/>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2.2182123067949842E-3"/>
          <c:y val="8.7753998655312707E-2"/>
          <c:w val="0.53722999902789925"/>
          <c:h val="0.81326742023071796"/>
        </c:manualLayout>
      </c:layout>
      <c:pie3DChart>
        <c:varyColors val="1"/>
      </c:pie3DChart>
      <c:spPr>
        <a:noFill/>
        <a:ln>
          <a:noFill/>
        </a:ln>
      </c:spPr>
    </c:plotArea>
    <c:legend>
      <c:legendPos val="r"/>
      <c:layout/>
      <c:spPr>
        <a:noFill/>
        <a:ln>
          <a:noFill/>
        </a:ln>
      </c:spPr>
      <c:txPr>
        <a:bodyPr lIns="0" tIns="0" rIns="0" bIns="0"/>
        <a:lstStyle/>
        <a:p>
          <a:pPr marL="0" marR="0" indent="0" defTabSz="914400" fontAlgn="auto" hangingPunct="1">
            <a:lnSpc>
              <a:spcPct val="100000"/>
            </a:lnSpc>
            <a:spcBef>
              <a:spcPts val="0"/>
            </a:spcBef>
            <a:spcAft>
              <a:spcPts val="0"/>
            </a:spcAft>
            <a:tabLst/>
            <a:defRPr sz="1800" b="0" i="0" u="none" strike="noStrike" kern="1200" baseline="0">
              <a:solidFill>
                <a:srgbClr val="000000"/>
              </a:solidFill>
              <a:latin typeface="Calibri"/>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9"/>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0.2168675269757947"/>
          <c:y val="7.6690928927991293E-4"/>
          <c:w val="0.56083661417322861"/>
          <c:h val="0.81326742023071796"/>
        </c:manualLayout>
      </c:layout>
      <c:pie3DChart>
        <c:varyColors val="1"/>
        <c:ser>
          <c:idx val="0"/>
          <c:order val="0"/>
          <c:tx>
            <c:v>Продажи</c:v>
          </c:tx>
          <c:explosion val="25"/>
          <c:dPt>
            <c:idx val="0"/>
            <c:explosion val="0"/>
            <c:spPr>
              <a:solidFill>
                <a:srgbClr val="4F81BD"/>
              </a:solidFill>
              <a:ln>
                <a:noFill/>
              </a:ln>
            </c:spPr>
          </c:dPt>
          <c:dPt>
            <c:idx val="1"/>
            <c:explosion val="0"/>
            <c:spPr>
              <a:solidFill>
                <a:srgbClr val="C0504D"/>
              </a:solidFill>
              <a:ln>
                <a:noFill/>
              </a:ln>
            </c:spPr>
          </c:dPt>
          <c:dPt>
            <c:idx val="2"/>
            <c:explosion val="0"/>
            <c:spPr>
              <a:solidFill>
                <a:srgbClr val="9BBB59"/>
              </a:solidFill>
              <a:ln>
                <a:noFill/>
              </a:ln>
            </c:spPr>
          </c:dPt>
          <c:dLbls>
            <c:dLbl>
              <c:idx val="0"/>
              <c:layout>
                <c:manualLayout>
                  <c:x val="-5.1448187032176525E-2"/>
                  <c:y val="5.9572788882974854E-2"/>
                </c:manualLayout>
              </c:layout>
              <c:tx>
                <c:rich>
                  <a:bodyPr/>
                  <a:lstStyle/>
                  <a:p>
                    <a:r>
                      <a:rPr lang="ru-RU" b="1" dirty="0" smtClean="0">
                        <a:latin typeface="Times New Roman" pitchFamily="18" charset="0"/>
                        <a:cs typeface="Times New Roman" pitchFamily="18" charset="0"/>
                      </a:rPr>
                      <a:t>0,75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a:latin typeface="Times New Roman" pitchFamily="18" charset="0"/>
                      <a:cs typeface="Times New Roman" pitchFamily="18" charset="0"/>
                    </a:endParaRPr>
                  </a:p>
                </c:rich>
              </c:tx>
              <c:showVal val="1"/>
            </c:dLbl>
            <c:dLbl>
              <c:idx val="1"/>
              <c:layout>
                <c:manualLayout>
                  <c:x val="-5.6674018178283256E-2"/>
                  <c:y val="-6.5764183900030998E-2"/>
                </c:manualLayout>
              </c:layout>
              <c:tx>
                <c:rich>
                  <a:bodyPr/>
                  <a:lstStyle/>
                  <a:p>
                    <a:r>
                      <a:rPr lang="ru-RU" b="1" smtClean="0">
                        <a:latin typeface="Times New Roman" pitchFamily="18" charset="0"/>
                        <a:cs typeface="Times New Roman" pitchFamily="18" charset="0"/>
                      </a:rPr>
                      <a:t>0,01 млн. руб.</a:t>
                    </a:r>
                    <a:endParaRPr lang="ru-RU" b="1">
                      <a:latin typeface="Times New Roman" pitchFamily="18" charset="0"/>
                      <a:cs typeface="Times New Roman" pitchFamily="18" charset="0"/>
                    </a:endParaRPr>
                  </a:p>
                </c:rich>
              </c:tx>
              <c:showVal val="1"/>
            </c:dLbl>
            <c:dLbl>
              <c:idx val="2"/>
              <c:layout>
                <c:manualLayout>
                  <c:x val="8.208223972003488E-2"/>
                  <c:y val="-6.469678580826746E-2"/>
                </c:manualLayout>
              </c:layout>
              <c:tx>
                <c:rich>
                  <a:bodyPr/>
                  <a:lstStyle/>
                  <a:p>
                    <a:r>
                      <a:rPr lang="ru-RU" b="1" dirty="0" smtClean="0">
                        <a:latin typeface="Times New Roman" pitchFamily="18" charset="0"/>
                        <a:cs typeface="Times New Roman" pitchFamily="18" charset="0"/>
                      </a:rPr>
                      <a:t>0,14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a:t>
                    </a:r>
                    <a:r>
                      <a:rPr lang="ru-RU" b="1" dirty="0" smtClean="0">
                        <a:latin typeface="Times New Roman" pitchFamily="18" charset="0"/>
                        <a:cs typeface="Times New Roman" pitchFamily="18" charset="0"/>
                      </a:rPr>
                      <a:t> </a:t>
                    </a:r>
                    <a:r>
                      <a:rPr lang="ru-RU" b="1" smtClean="0">
                        <a:latin typeface="Times New Roman" pitchFamily="18" charset="0"/>
                        <a:cs typeface="Times New Roman" pitchFamily="18" charset="0"/>
                      </a:rPr>
                      <a:t>р</a:t>
                    </a:r>
                    <a:r>
                      <a:rPr lang="ru-RU" b="1" dirty="0" err="1" smtClean="0">
                        <a:latin typeface="Times New Roman" pitchFamily="18" charset="0"/>
                        <a:cs typeface="Times New Roman" pitchFamily="18" charset="0"/>
                      </a:rPr>
                      <a:t>уб</a:t>
                    </a:r>
                    <a:r>
                      <a:rPr lang="ru-RU" b="1"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txPr>
              <a:bodyPr/>
              <a:lstStyle/>
              <a:p>
                <a:pPr algn="ctr">
                  <a:defRPr/>
                </a:pPr>
                <a:endParaRPr lang="ru-RU"/>
              </a:p>
            </c:txPr>
            <c:showVal val="1"/>
            <c:showLeaderLines val="1"/>
          </c:dLbls>
          <c:cat>
            <c:strLit>
              <c:ptCount val="3"/>
              <c:pt idx="0">
                <c:v>Сбор и удаление твердых бытовых отходов</c:v>
              </c:pt>
              <c:pt idx="1">
                <c:v>Снижение негативного воздействия на окружающую среду</c:v>
              </c:pt>
              <c:pt idx="2">
                <c:v>Другие вопросы в области окружающей среды</c:v>
              </c:pt>
            </c:strLit>
          </c:cat>
          <c:val>
            <c:numLit>
              <c:formatCode>General</c:formatCode>
              <c:ptCount val="3"/>
              <c:pt idx="0">
                <c:v>0.75000000000000233</c:v>
              </c:pt>
              <c:pt idx="1">
                <c:v>1.0000000000000005E-2</c:v>
              </c:pt>
              <c:pt idx="2">
                <c:v>0.14000000000000001</c:v>
              </c:pt>
            </c:numLit>
          </c:val>
        </c:ser>
      </c:pie3DChart>
      <c:spPr>
        <a:noFill/>
        <a:ln>
          <a:noFill/>
        </a:ln>
      </c:spPr>
    </c:plotArea>
    <c:legend>
      <c:legendPos val="b"/>
      <c:layout/>
      <c:spPr>
        <a:noFill/>
        <a:ln>
          <a:noFill/>
        </a:ln>
      </c:spPr>
    </c:legend>
    <c:plotVisOnly val="1"/>
    <c:dispBlanksAs val="zero"/>
  </c:chart>
  <c:spPr>
    <a:solidFill>
      <a:prstClr val="white"/>
    </a:solidFill>
    <a:ln>
      <a:noFill/>
    </a:ln>
  </c:spPr>
  <c:txPr>
    <a:bodyPr lIns="0" tIns="0" rIns="0" bIns="0"/>
    <a:lstStyle/>
    <a:p>
      <a:pPr marL="0" marR="0" indent="0" algn="ctr"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6.1524645409769256E-2"/>
          <c:y val="9.0616743067195443E-2"/>
          <c:w val="0.5409415157575086"/>
          <c:h val="0.81876651386560917"/>
        </c:manualLayout>
      </c:layout>
      <c:pie3DChart>
        <c:varyColors val="1"/>
        <c:ser>
          <c:idx val="0"/>
          <c:order val="0"/>
          <c:tx>
            <c:v>Продажи</c:v>
          </c:tx>
          <c:explosion val="25"/>
          <c:dPt>
            <c:idx val="0"/>
            <c:explosion val="0"/>
            <c:spPr>
              <a:solidFill>
                <a:srgbClr val="4F81BD"/>
              </a:solidFill>
              <a:ln>
                <a:noFill/>
              </a:ln>
            </c:spPr>
          </c:dPt>
          <c:dPt>
            <c:idx val="1"/>
            <c:explosion val="0"/>
            <c:spPr>
              <a:solidFill>
                <a:srgbClr val="C0504D"/>
              </a:solidFill>
              <a:ln>
                <a:noFill/>
              </a:ln>
            </c:spPr>
          </c:dPt>
          <c:dPt>
            <c:idx val="2"/>
            <c:explosion val="0"/>
            <c:spPr>
              <a:solidFill>
                <a:srgbClr val="9BBB59"/>
              </a:solidFill>
              <a:ln>
                <a:noFill/>
              </a:ln>
            </c:spPr>
          </c:dPt>
          <c:dPt>
            <c:idx val="3"/>
            <c:spPr>
              <a:solidFill>
                <a:srgbClr val="8064A2"/>
              </a:solidFill>
              <a:ln>
                <a:noFill/>
              </a:ln>
            </c:spPr>
          </c:dPt>
          <c:dLbls>
            <c:dLbl>
              <c:idx val="0"/>
              <c:layout>
                <c:manualLayout>
                  <c:x val="-0.13538616700690193"/>
                  <c:y val="0.12822453760628411"/>
                </c:manualLayout>
              </c:layout>
              <c:tx>
                <c:rich>
                  <a:bodyPr/>
                  <a:lstStyle/>
                  <a:p>
                    <a:r>
                      <a:rPr lang="ru-RU" b="1" dirty="0" smtClean="0">
                        <a:latin typeface="Times New Roman" pitchFamily="18" charset="0"/>
                        <a:cs typeface="Times New Roman" pitchFamily="18" charset="0"/>
                      </a:rPr>
                      <a:t>7,88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a:latin typeface="Times New Roman" pitchFamily="18" charset="0"/>
                      <a:cs typeface="Times New Roman" pitchFamily="18" charset="0"/>
                    </a:endParaRPr>
                  </a:p>
                </c:rich>
              </c:tx>
              <c:showVal val="1"/>
            </c:dLbl>
            <c:dLbl>
              <c:idx val="1"/>
              <c:layout>
                <c:manualLayout>
                  <c:x val="1.8071718883087069E-2"/>
                  <c:y val="-7.0742341028130609E-2"/>
                </c:manualLayout>
              </c:layout>
              <c:tx>
                <c:rich>
                  <a:bodyPr/>
                  <a:lstStyle/>
                  <a:p>
                    <a:r>
                      <a:rPr lang="ru-RU" b="1" dirty="0" smtClean="0">
                        <a:latin typeface="Times New Roman" pitchFamily="18" charset="0"/>
                        <a:cs typeface="Times New Roman" pitchFamily="18" charset="0"/>
                      </a:rPr>
                      <a:t>1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a:latin typeface="Times New Roman" pitchFamily="18" charset="0"/>
                      <a:cs typeface="Times New Roman" pitchFamily="18" charset="0"/>
                    </a:endParaRPr>
                  </a:p>
                </c:rich>
              </c:tx>
              <c:showVal val="1"/>
            </c:dLbl>
            <c:dLbl>
              <c:idx val="2"/>
              <c:layout>
                <c:manualLayout>
                  <c:x val="1.8862603229270823E-2"/>
                  <c:y val="-6.2336068939200073E-2"/>
                </c:manualLayout>
              </c:layout>
              <c:tx>
                <c:rich>
                  <a:bodyPr/>
                  <a:lstStyle/>
                  <a:p>
                    <a:r>
                      <a:rPr lang="ru-RU" b="1" dirty="0" smtClean="0">
                        <a:latin typeface="Times New Roman" pitchFamily="18" charset="0"/>
                        <a:cs typeface="Times New Roman" pitchFamily="18" charset="0"/>
                      </a:rPr>
                      <a:t>1,7 </a:t>
                    </a:r>
                    <a:r>
                      <a:rPr lang="ru-RU" b="1" err="1" smtClean="0">
                        <a:latin typeface="Times New Roman" pitchFamily="18" charset="0"/>
                        <a:cs typeface="Times New Roman" pitchFamily="18" charset="0"/>
                      </a:rPr>
                      <a:t>млн</a:t>
                    </a:r>
                    <a:r>
                      <a:rPr lang="ru-RU" b="1" smtClean="0">
                        <a:latin typeface="Times New Roman" pitchFamily="18" charset="0"/>
                        <a:cs typeface="Times New Roman" pitchFamily="18" charset="0"/>
                      </a:rPr>
                      <a:t>. руб.</a:t>
                    </a:r>
                    <a:endParaRPr lang="ru-RU" b="1" dirty="0" smtClean="0">
                      <a:latin typeface="Times New Roman" pitchFamily="18" charset="0"/>
                      <a:cs typeface="Times New Roman" pitchFamily="18" charset="0"/>
                    </a:endParaRPr>
                  </a:p>
                  <a:p>
                    <a:endParaRPr lang="ru-RU" b="1" dirty="0">
                      <a:latin typeface="Times New Roman" pitchFamily="18" charset="0"/>
                      <a:cs typeface="Times New Roman" pitchFamily="18" charset="0"/>
                    </a:endParaRPr>
                  </a:p>
                </c:rich>
              </c:tx>
              <c:showVal val="1"/>
            </c:dLbl>
            <c:dLbl>
              <c:idx val="3"/>
              <c:layout>
                <c:manualLayout>
                  <c:x val="0.13912852275673068"/>
                  <c:y val="-7.3522829186451102E-2"/>
                </c:manualLayout>
              </c:layout>
              <c:tx>
                <c:rich>
                  <a:bodyPr/>
                  <a:lstStyle/>
                  <a:p>
                    <a:r>
                      <a:rPr lang="ru-RU" b="1" smtClean="0">
                        <a:latin typeface="Times New Roman" pitchFamily="18" charset="0"/>
                        <a:cs typeface="Times New Roman" pitchFamily="18" charset="0"/>
                      </a:rPr>
                      <a:t>0,01 млн. р</a:t>
                    </a:r>
                    <a:r>
                      <a:rPr lang="ru-RU" b="1" dirty="0" err="1" smtClean="0">
                        <a:latin typeface="Times New Roman" pitchFamily="18" charset="0"/>
                        <a:cs typeface="Times New Roman" pitchFamily="18" charset="0"/>
                      </a:rPr>
                      <a:t>уб</a:t>
                    </a:r>
                    <a:r>
                      <a:rPr lang="ru-RU" b="1"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На обеспечение деятельности Управления муниципальными финансами </c:v>
              </c:pt>
              <c:pt idx="1">
                <c:v>На формирование Резервного фонда Администрации У-КГО</c:v>
              </c:pt>
              <c:pt idx="2">
                <c:v>На техническое обеспечение бюджетного процесса </c:v>
              </c:pt>
              <c:pt idx="3">
                <c:v>На популяризацию понятий "бюджета" и "бюджетная система" среди учащихся общеобразовательных учреждений и молодежи </c:v>
              </c:pt>
            </c:strLit>
          </c:cat>
          <c:val>
            <c:numLit>
              <c:formatCode>General</c:formatCode>
              <c:ptCount val="4"/>
              <c:pt idx="0">
                <c:v>7.88</c:v>
              </c:pt>
              <c:pt idx="1">
                <c:v>1</c:v>
              </c:pt>
              <c:pt idx="2">
                <c:v>1.7</c:v>
              </c:pt>
              <c:pt idx="3">
                <c:v>1.0000000000000005E-2</c:v>
              </c:pt>
            </c:numLit>
          </c:val>
        </c:ser>
      </c:pie3DChart>
      <c:spPr>
        <a:noFill/>
        <a:ln>
          <a:noFill/>
        </a:ln>
      </c:spPr>
    </c:plotArea>
    <c:legend>
      <c:legendPos val="r"/>
      <c:layout>
        <c:manualLayout>
          <c:xMode val="edge"/>
          <c:yMode val="edge"/>
          <c:x val="0.64836858404621656"/>
          <c:y val="8.690660780042149E-2"/>
          <c:w val="0.34722216997943584"/>
          <c:h val="0.7929577872989958"/>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6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solidFill>
      <a:prstClr val="white"/>
    </a:solid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30"/>
      <c:rotY val="120"/>
      <c:perspective val="30"/>
    </c:view3D>
    <c:plotArea>
      <c:layout>
        <c:manualLayout>
          <c:layoutTarget val="inner"/>
          <c:xMode val="edge"/>
          <c:yMode val="edge"/>
          <c:x val="0.24861111111111131"/>
          <c:y val="2.4142592337206843E-2"/>
          <c:w val="0.47767115048118947"/>
          <c:h val="0.63330651207112365"/>
        </c:manualLayout>
      </c:layout>
      <c:pie3DChart>
        <c:varyColors val="1"/>
        <c:ser>
          <c:idx val="0"/>
          <c:order val="0"/>
          <c:tx>
            <c:strRef>
              <c:f>Лист1!$B$1</c:f>
              <c:strCache>
                <c:ptCount val="1"/>
                <c:pt idx="0">
                  <c:v>млн.руб.</c:v>
                </c:pt>
              </c:strCache>
            </c:strRef>
          </c:tx>
          <c:explosion val="19"/>
          <c:dPt>
            <c:idx val="0"/>
            <c:explosion val="0"/>
          </c:dPt>
          <c:dPt>
            <c:idx val="1"/>
            <c:explosion val="0"/>
          </c:dPt>
          <c:dPt>
            <c:idx val="2"/>
            <c:explosion val="0"/>
          </c:dPt>
          <c:dPt>
            <c:idx val="3"/>
            <c:explosion val="0"/>
          </c:dPt>
          <c:dLbls>
            <c:dLbl>
              <c:idx val="0"/>
              <c:layout>
                <c:manualLayout>
                  <c:x val="-3.9243438320210017E-2"/>
                  <c:y val="-0.13387715516273019"/>
                </c:manualLayout>
              </c:layout>
              <c:tx>
                <c:rich>
                  <a:bodyPr/>
                  <a:lstStyle/>
                  <a:p>
                    <a:r>
                      <a:rPr lang="en-US" sz="2000" b="1" dirty="0" smtClean="0">
                        <a:latin typeface="Times New Roman" pitchFamily="18" charset="0"/>
                        <a:cs typeface="Times New Roman" pitchFamily="18" charset="0"/>
                      </a:rPr>
                      <a:t>5,6</a:t>
                    </a:r>
                    <a:r>
                      <a:rPr lang="ru-RU" sz="2000" b="1" dirty="0" smtClean="0">
                        <a:latin typeface="Times New Roman" pitchFamily="18" charset="0"/>
                        <a:cs typeface="Times New Roman" pitchFamily="18" charset="0"/>
                      </a:rPr>
                      <a:t> млн.руб.</a:t>
                    </a:r>
                    <a:endParaRPr lang="en-US" sz="2000" b="1" dirty="0">
                      <a:latin typeface="Times New Roman" pitchFamily="18" charset="0"/>
                      <a:cs typeface="Times New Roman" pitchFamily="18" charset="0"/>
                    </a:endParaRPr>
                  </a:p>
                </c:rich>
              </c:tx>
              <c:showVal val="1"/>
              <c:showPercent val="1"/>
            </c:dLbl>
            <c:dLbl>
              <c:idx val="1"/>
              <c:layout>
                <c:manualLayout>
                  <c:x val="8.4618547681539827E-2"/>
                  <c:y val="-4.6861860476208744E-2"/>
                </c:manualLayout>
              </c:layout>
              <c:tx>
                <c:rich>
                  <a:bodyPr/>
                  <a:lstStyle/>
                  <a:p>
                    <a:r>
                      <a:rPr lang="en-US" sz="2000" b="1" dirty="0" smtClean="0">
                        <a:latin typeface="Times New Roman" pitchFamily="18" charset="0"/>
                        <a:cs typeface="Times New Roman" pitchFamily="18" charset="0"/>
                      </a:rPr>
                      <a:t>0,8</a:t>
                    </a:r>
                    <a:r>
                      <a:rPr lang="ru-RU" sz="2000" b="1" dirty="0" smtClean="0">
                        <a:latin typeface="Times New Roman" pitchFamily="18" charset="0"/>
                        <a:cs typeface="Times New Roman" pitchFamily="18" charset="0"/>
                      </a:rPr>
                      <a:t> млн.руб.</a:t>
                    </a:r>
                  </a:p>
                </c:rich>
              </c:tx>
              <c:showVal val="1"/>
              <c:showPercent val="1"/>
            </c:dLbl>
            <c:dLbl>
              <c:idx val="2"/>
              <c:layout>
                <c:manualLayout>
                  <c:x val="4.2030074365704294E-2"/>
                  <c:y val="7.0267559372285684E-4"/>
                </c:manualLayout>
              </c:layout>
              <c:tx>
                <c:rich>
                  <a:bodyPr/>
                  <a:lstStyle/>
                  <a:p>
                    <a:r>
                      <a:rPr lang="en-US" sz="2000" b="1" dirty="0" smtClean="0">
                        <a:latin typeface="Times New Roman" pitchFamily="18" charset="0"/>
                        <a:cs typeface="Times New Roman" pitchFamily="18" charset="0"/>
                      </a:rPr>
                      <a:t>0,5</a:t>
                    </a:r>
                    <a:r>
                      <a:rPr lang="ru-RU" sz="2000" b="1" dirty="0" smtClean="0">
                        <a:latin typeface="Times New Roman" pitchFamily="18" charset="0"/>
                        <a:cs typeface="Times New Roman" pitchFamily="18" charset="0"/>
                      </a:rPr>
                      <a:t> млн.руб.</a:t>
                    </a:r>
                  </a:p>
                </c:rich>
              </c:tx>
              <c:showVal val="1"/>
              <c:showPercent val="1"/>
            </c:dLbl>
            <c:dLbl>
              <c:idx val="3"/>
              <c:layout>
                <c:manualLayout>
                  <c:x val="2.2434711286089273E-2"/>
                  <c:y val="6.4326096777058972E-2"/>
                </c:manualLayout>
              </c:layout>
              <c:tx>
                <c:rich>
                  <a:bodyPr/>
                  <a:lstStyle/>
                  <a:p>
                    <a:r>
                      <a:rPr lang="en-US" sz="2000" b="1" dirty="0" smtClean="0">
                        <a:latin typeface="Times New Roman" pitchFamily="18" charset="0"/>
                        <a:cs typeface="Times New Roman" pitchFamily="18" charset="0"/>
                      </a:rPr>
                      <a:t>0,</a:t>
                    </a:r>
                    <a:r>
                      <a:rPr lang="ru-RU" sz="2000" b="1" dirty="0" smtClean="0">
                        <a:latin typeface="Times New Roman" pitchFamily="18" charset="0"/>
                        <a:cs typeface="Times New Roman" pitchFamily="18" charset="0"/>
                      </a:rPr>
                      <a:t>4 млн.руб.</a:t>
                    </a:r>
                    <a:endParaRPr lang="en-US" sz="2000" b="1" dirty="0">
                      <a:latin typeface="Times New Roman" pitchFamily="18" charset="0"/>
                      <a:cs typeface="Times New Roman" pitchFamily="18" charset="0"/>
                    </a:endParaRPr>
                  </a:p>
                </c:rich>
              </c:tx>
              <c:showVal val="1"/>
              <c:showPercent val="1"/>
            </c:dLbl>
            <c:txPr>
              <a:bodyPr/>
              <a:lstStyle/>
              <a:p>
                <a:pPr>
                  <a:defRPr sz="2000" b="1">
                    <a:latin typeface="Times New Roman" pitchFamily="18" charset="0"/>
                    <a:cs typeface="Times New Roman" pitchFamily="18" charset="0"/>
                  </a:defRPr>
                </a:pPr>
                <a:endParaRPr lang="ru-RU"/>
              </a:p>
            </c:txPr>
            <c:showVal val="1"/>
            <c:showPercent val="1"/>
            <c:showLeaderLines val="1"/>
          </c:dLbls>
          <c:cat>
            <c:strRef>
              <c:f>Лист1!$A$2:$A$5</c:f>
              <c:strCache>
                <c:ptCount val="4"/>
                <c:pt idx="0">
                  <c:v>Обеспечение деятельности Управления инфраструктурой и строительством</c:v>
                </c:pt>
                <c:pt idx="1">
                  <c:v>Организация эксплуатации гидротехнических сооружений</c:v>
                </c:pt>
                <c:pt idx="2">
                  <c:v>Разработка ПСД на газификацию загородного лагеря</c:v>
                </c:pt>
                <c:pt idx="3">
                  <c:v>Содержание мест захоронения</c:v>
                </c:pt>
              </c:strCache>
            </c:strRef>
          </c:cat>
          <c:val>
            <c:numRef>
              <c:f>Лист1!$B$2:$B$5</c:f>
              <c:numCache>
                <c:formatCode>General</c:formatCode>
                <c:ptCount val="4"/>
                <c:pt idx="0">
                  <c:v>5.2</c:v>
                </c:pt>
                <c:pt idx="1">
                  <c:v>0.8</c:v>
                </c:pt>
                <c:pt idx="2">
                  <c:v>0.5</c:v>
                </c:pt>
                <c:pt idx="3">
                  <c:v>0.4</c:v>
                </c:pt>
              </c:numCache>
            </c:numRef>
          </c:val>
        </c:ser>
      </c:pie3DChart>
    </c:plotArea>
    <c:legend>
      <c:legendPos val="b"/>
      <c:layout>
        <c:manualLayout>
          <c:xMode val="edge"/>
          <c:yMode val="edge"/>
          <c:x val="0"/>
          <c:y val="0.6525346287841377"/>
          <c:w val="1"/>
          <c:h val="0.33429659716459642"/>
        </c:manualLayout>
      </c:layout>
      <c:txPr>
        <a:bodyPr/>
        <a:lstStyle/>
        <a:p>
          <a:pPr>
            <a:defRPr sz="1800" b="1">
              <a:latin typeface="Times New Roman" pitchFamily="18" charset="0"/>
              <a:cs typeface="Times New Roman" pitchFamily="18" charset="0"/>
            </a:defRPr>
          </a:pPr>
          <a:endParaRPr lang="ru-RU"/>
        </a:p>
      </c:txPr>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0.25283257355988448"/>
          <c:y val="0"/>
          <c:w val="0.37298982364046712"/>
          <c:h val="0.56616703062008178"/>
        </c:manualLayout>
      </c:layout>
      <c:pie3DChart>
        <c:varyColors val="1"/>
        <c:ser>
          <c:idx val="0"/>
          <c:order val="0"/>
          <c:tx>
            <c:v>Продажи</c:v>
          </c:tx>
          <c:dPt>
            <c:idx val="0"/>
            <c:spPr>
              <a:solidFill>
                <a:srgbClr val="4572A7"/>
              </a:solidFill>
              <a:ln>
                <a:noFill/>
              </a:ln>
            </c:spPr>
          </c:dPt>
          <c:dPt>
            <c:idx val="1"/>
            <c:spPr>
              <a:solidFill>
                <a:srgbClr val="AA4643"/>
              </a:solidFill>
              <a:ln>
                <a:noFill/>
              </a:ln>
            </c:spPr>
          </c:dPt>
          <c:dPt>
            <c:idx val="2"/>
            <c:spPr>
              <a:solidFill>
                <a:srgbClr val="89A54E"/>
              </a:solidFill>
              <a:ln>
                <a:noFill/>
              </a:ln>
            </c:spPr>
          </c:dPt>
          <c:dPt>
            <c:idx val="3"/>
            <c:spPr>
              <a:solidFill>
                <a:srgbClr val="71588F"/>
              </a:solidFill>
              <a:ln>
                <a:noFill/>
              </a:ln>
            </c:spPr>
          </c:dPt>
          <c:dPt>
            <c:idx val="4"/>
            <c:spPr>
              <a:solidFill>
                <a:srgbClr val="4198AF"/>
              </a:solidFill>
              <a:ln>
                <a:noFill/>
              </a:ln>
            </c:spPr>
          </c:dPt>
          <c:dPt>
            <c:idx val="5"/>
            <c:spPr>
              <a:solidFill>
                <a:srgbClr val="DB843D"/>
              </a:solidFill>
              <a:ln>
                <a:noFill/>
              </a:ln>
            </c:spPr>
          </c:dPt>
          <c:dPt>
            <c:idx val="6"/>
            <c:spPr>
              <a:solidFill>
                <a:srgbClr val="93A9CF"/>
              </a:solidFill>
              <a:ln>
                <a:noFill/>
              </a:ln>
            </c:spPr>
          </c:dPt>
          <c:dPt>
            <c:idx val="7"/>
            <c:spPr>
              <a:solidFill>
                <a:srgbClr val="D19392"/>
              </a:solidFill>
              <a:ln>
                <a:noFill/>
              </a:ln>
            </c:spPr>
          </c:dPt>
          <c:dPt>
            <c:idx val="8"/>
            <c:spPr>
              <a:solidFill>
                <a:srgbClr val="B9CD96"/>
              </a:solidFill>
              <a:ln>
                <a:noFill/>
              </a:ln>
            </c:spPr>
          </c:dPt>
          <c:dPt>
            <c:idx val="9"/>
            <c:spPr>
              <a:solidFill>
                <a:srgbClr val="A99BBD"/>
              </a:solidFill>
              <a:ln>
                <a:noFill/>
              </a:ln>
            </c:spPr>
          </c:dPt>
          <c:dPt>
            <c:idx val="10"/>
            <c:spPr>
              <a:solidFill>
                <a:srgbClr val="91C3D5"/>
              </a:solidFill>
              <a:ln>
                <a:noFill/>
              </a:ln>
            </c:spPr>
          </c:dPt>
          <c:dLbls>
            <c:dLbl>
              <c:idx val="0"/>
              <c:layout>
                <c:manualLayout>
                  <c:x val="-0.15213484827554447"/>
                  <c:y val="-6.2311857415584135E-2"/>
                </c:manualLayout>
              </c:layout>
              <c:tx>
                <c:rich>
                  <a:bodyPr/>
                  <a:lstStyle/>
                  <a:p>
                    <a:r>
                      <a:rPr lang="ru-RU" b="1" dirty="0" smtClean="0">
                        <a:latin typeface="Times New Roman" pitchFamily="18" charset="0"/>
                        <a:cs typeface="Times New Roman" pitchFamily="18" charset="0"/>
                      </a:rPr>
                      <a:t>22,8млн.р.</a:t>
                    </a:r>
                    <a:endParaRPr lang="ru-RU" b="1" dirty="0">
                      <a:latin typeface="Times New Roman" pitchFamily="18" charset="0"/>
                      <a:cs typeface="Times New Roman" pitchFamily="18" charset="0"/>
                    </a:endParaRPr>
                  </a:p>
                </c:rich>
              </c:tx>
              <c:showVal val="1"/>
            </c:dLbl>
            <c:dLbl>
              <c:idx val="1"/>
              <c:layout>
                <c:manualLayout>
                  <c:x val="2.2134733158355211E-2"/>
                  <c:y val="-8.2706746869733991E-2"/>
                </c:manualLayout>
              </c:layout>
              <c:tx>
                <c:rich>
                  <a:bodyPr/>
                  <a:lstStyle/>
                  <a:p>
                    <a:r>
                      <a:rPr lang="ru-RU" b="1" dirty="0" smtClean="0">
                        <a:latin typeface="Times New Roman" pitchFamily="18" charset="0"/>
                        <a:cs typeface="Times New Roman" pitchFamily="18" charset="0"/>
                      </a:rPr>
                      <a:t>0,2млн.р</a:t>
                    </a:r>
                    <a:endParaRPr lang="ru-RU" b="1" dirty="0">
                      <a:latin typeface="Times New Roman" pitchFamily="18" charset="0"/>
                      <a:cs typeface="Times New Roman" pitchFamily="18" charset="0"/>
                    </a:endParaRPr>
                  </a:p>
                </c:rich>
              </c:tx>
              <c:showVal val="1"/>
            </c:dLbl>
            <c:dLbl>
              <c:idx val="2"/>
              <c:layout>
                <c:manualLayout>
                  <c:x val="0.1922774784730856"/>
                  <c:y val="-6.1396307939250536E-2"/>
                </c:manualLayout>
              </c:layout>
              <c:tx>
                <c:rich>
                  <a:bodyPr/>
                  <a:lstStyle/>
                  <a:p>
                    <a:r>
                      <a:rPr lang="ru-RU" b="1" dirty="0" smtClean="0">
                        <a:latin typeface="Times New Roman" pitchFamily="18" charset="0"/>
                        <a:cs typeface="Times New Roman" pitchFamily="18" charset="0"/>
                      </a:rPr>
                      <a:t>0,4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3"/>
              <c:layout>
                <c:manualLayout>
                  <c:x val="0.10273932863655212"/>
                  <c:y val="-1.140781315379056E-3"/>
                </c:manualLayout>
              </c:layout>
              <c:tx>
                <c:rich>
                  <a:bodyPr/>
                  <a:lstStyle/>
                  <a:p>
                    <a:r>
                      <a:rPr lang="ru-RU" b="1" dirty="0" smtClean="0">
                        <a:latin typeface="Times New Roman" pitchFamily="18" charset="0"/>
                        <a:cs typeface="Times New Roman" pitchFamily="18" charset="0"/>
                      </a:rPr>
                      <a:t>19,3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4"/>
              <c:layout>
                <c:manualLayout>
                  <c:x val="0.12541856610029031"/>
                  <c:y val="5.0050593524028922E-2"/>
                </c:manualLayout>
              </c:layout>
              <c:tx>
                <c:rich>
                  <a:bodyPr/>
                  <a:lstStyle/>
                  <a:p>
                    <a:r>
                      <a:rPr lang="ru-RU" b="1" smtClean="0">
                        <a:latin typeface="Times New Roman" pitchFamily="18" charset="0"/>
                        <a:cs typeface="Times New Roman" pitchFamily="18" charset="0"/>
                      </a:rPr>
                      <a:t>3,3 млн.р.</a:t>
                    </a:r>
                    <a:endParaRPr lang="ru-RU" b="1">
                      <a:latin typeface="Times New Roman" pitchFamily="18" charset="0"/>
                      <a:cs typeface="Times New Roman" pitchFamily="18" charset="0"/>
                    </a:endParaRPr>
                  </a:p>
                </c:rich>
              </c:tx>
              <c:showVal val="1"/>
            </c:dLbl>
            <c:dLbl>
              <c:idx val="5"/>
              <c:layout>
                <c:manualLayout>
                  <c:x val="8.7488833632637986E-2"/>
                  <c:y val="-3.6601481677012014E-2"/>
                </c:manualLayout>
              </c:layout>
              <c:tx>
                <c:rich>
                  <a:bodyPr/>
                  <a:lstStyle/>
                  <a:p>
                    <a:r>
                      <a:rPr lang="ru-RU" b="1" dirty="0" smtClean="0">
                        <a:latin typeface="Times New Roman" pitchFamily="18" charset="0"/>
                        <a:cs typeface="Times New Roman" pitchFamily="18" charset="0"/>
                      </a:rPr>
                      <a:t>92,5млн.р</a:t>
                    </a:r>
                    <a:endParaRPr lang="ru-RU" b="1" dirty="0">
                      <a:latin typeface="Times New Roman" pitchFamily="18" charset="0"/>
                      <a:cs typeface="Times New Roman" pitchFamily="18" charset="0"/>
                    </a:endParaRPr>
                  </a:p>
                </c:rich>
              </c:tx>
              <c:showVal val="1"/>
            </c:dLbl>
            <c:dLbl>
              <c:idx val="6"/>
              <c:layout>
                <c:manualLayout>
                  <c:x val="-6.6953768936777583E-2"/>
                  <c:y val="5.4326379556754022E-4"/>
                </c:manualLayout>
              </c:layout>
              <c:tx>
                <c:rich>
                  <a:bodyPr/>
                  <a:lstStyle/>
                  <a:p>
                    <a:r>
                      <a:rPr lang="ru-RU" b="1" dirty="0" smtClean="0">
                        <a:latin typeface="Times New Roman" pitchFamily="18" charset="0"/>
                        <a:cs typeface="Times New Roman" pitchFamily="18" charset="0"/>
                      </a:rPr>
                      <a:t>11,8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7"/>
              <c:layout>
                <c:manualLayout>
                  <c:x val="-3.7831077036423189E-2"/>
                  <c:y val="-4.2995329931102194E-2"/>
                </c:manualLayout>
              </c:layout>
              <c:tx>
                <c:rich>
                  <a:bodyPr/>
                  <a:lstStyle/>
                  <a:p>
                    <a:r>
                      <a:rPr lang="ru-RU" b="1" smtClean="0">
                        <a:latin typeface="Times New Roman" pitchFamily="18" charset="0"/>
                        <a:cs typeface="Times New Roman" pitchFamily="18" charset="0"/>
                      </a:rPr>
                      <a:t>2,0млн.р.</a:t>
                    </a:r>
                    <a:endParaRPr lang="ru-RU" b="1">
                      <a:latin typeface="Times New Roman" pitchFamily="18" charset="0"/>
                      <a:cs typeface="Times New Roman" pitchFamily="18" charset="0"/>
                    </a:endParaRPr>
                  </a:p>
                </c:rich>
              </c:tx>
              <c:showVal val="1"/>
            </c:dLbl>
            <c:dLbl>
              <c:idx val="8"/>
              <c:layout>
                <c:manualLayout>
                  <c:x val="-3.9036354008380542E-2"/>
                  <c:y val="-0.10767205131076556"/>
                </c:manualLayout>
              </c:layout>
              <c:tx>
                <c:rich>
                  <a:bodyPr/>
                  <a:lstStyle/>
                  <a:p>
                    <a:r>
                      <a:rPr lang="ru-RU" b="1" smtClean="0">
                        <a:latin typeface="Times New Roman" pitchFamily="18" charset="0"/>
                        <a:cs typeface="Times New Roman" pitchFamily="18" charset="0"/>
                      </a:rPr>
                      <a:t>0,6млн.р.</a:t>
                    </a:r>
                    <a:endParaRPr lang="ru-RU" b="1">
                      <a:latin typeface="Times New Roman" pitchFamily="18" charset="0"/>
                      <a:cs typeface="Times New Roman" pitchFamily="18" charset="0"/>
                    </a:endParaRPr>
                  </a:p>
                </c:rich>
              </c:tx>
              <c:showVal val="1"/>
            </c:dLbl>
            <c:dLbl>
              <c:idx val="9"/>
              <c:layout>
                <c:manualLayout>
                  <c:x val="-2.6486796058387441E-2"/>
                  <c:y val="-5.1538095781505575E-2"/>
                </c:manualLayout>
              </c:layout>
              <c:tx>
                <c:rich>
                  <a:bodyPr/>
                  <a:lstStyle/>
                  <a:p>
                    <a:r>
                      <a:rPr lang="ru-RU" b="1" dirty="0" smtClean="0">
                        <a:latin typeface="Times New Roman" pitchFamily="18" charset="0"/>
                        <a:cs typeface="Times New Roman" pitchFamily="18" charset="0"/>
                      </a:rPr>
                      <a:t>54,6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0"/>
              <c:delete val="1"/>
            </c:dLbl>
            <c:txPr>
              <a:bodyPr/>
              <a:lstStyle/>
              <a:p>
                <a:pPr>
                  <a:defRPr b="1">
                    <a:latin typeface="Times New Roman" pitchFamily="18" charset="0"/>
                    <a:cs typeface="Times New Roman" pitchFamily="18" charset="0"/>
                  </a:defRPr>
                </a:pPr>
                <a:endParaRPr lang="ru-RU"/>
              </a:p>
            </c:txPr>
            <c:showVal val="1"/>
            <c:showLeaderLines val="1"/>
          </c:dLbls>
          <c:cat>
            <c:strLit>
              <c:ptCount val="11"/>
              <c:pt idx="0">
                <c:v>Расходы общегосударственного характера</c:v>
              </c:pt>
              <c:pt idx="1">
                <c:v>Организация и проведение мероприятий в области образования </c:v>
              </c:pt>
              <c:pt idx="2">
                <c:v>Поддержка одаренных детей</c:v>
              </c:pt>
              <c:pt idx="3">
                <c:v>На обеспечение деятельности 4-х казенных муниципальных учреждений дополнительного образования </c:v>
              </c:pt>
              <c:pt idx="4">
                <c:v>Обеспечение питанием детей из малообеспеченных семей и детей с нарушением здоровья, обучающихся в муниципальных общеобразовательных организациях </c:v>
              </c:pt>
              <c:pt idx="5">
                <c:v>На обеспеченеие деятельности 7 муниц.казенных общеборазовательных учреждений</c:v>
              </c:pt>
              <c:pt idx="6">
                <c:v>На обеспечение деятельности муниципального казенного специального (коррекционного) образовательного учреждения для обучающихся, воспитанников с ограниченными возможностями здоровья  </c:v>
              </c:pt>
              <c:pt idx="7">
                <c:v>На компенсацию затрат родителей (законных представителей) детей-инвалидов в части организации обучения по основным общеобразовательным программам на дому </c:v>
              </c:pt>
              <c:pt idx="8">
                <c:v>На обеспечение гос. полномочий по организации предоставления психолого-педагогической, медицинской и социальной помощи обучающимся</c:v>
              </c:pt>
              <c:pt idx="9">
                <c:v>На предоставление субсидий муниц.автономным общеобразовательным учреждениям</c:v>
              </c:pt>
            </c:strLit>
          </c:cat>
          <c:val>
            <c:numLit>
              <c:formatCode>General</c:formatCode>
              <c:ptCount val="11"/>
              <c:pt idx="0">
                <c:v>22.8</c:v>
              </c:pt>
              <c:pt idx="1">
                <c:v>0.2</c:v>
              </c:pt>
              <c:pt idx="2">
                <c:v>0.4</c:v>
              </c:pt>
              <c:pt idx="3">
                <c:v>19.3</c:v>
              </c:pt>
              <c:pt idx="4">
                <c:v>3.3</c:v>
              </c:pt>
              <c:pt idx="5">
                <c:v>92.5</c:v>
              </c:pt>
              <c:pt idx="6">
                <c:v>11.8</c:v>
              </c:pt>
              <c:pt idx="7">
                <c:v>2</c:v>
              </c:pt>
              <c:pt idx="8">
                <c:v>0.60000000000000064</c:v>
              </c:pt>
              <c:pt idx="9">
                <c:v>54.6</c:v>
              </c:pt>
              <c:pt idx="10">
                <c:v>0</c:v>
              </c:pt>
            </c:numLit>
          </c:val>
        </c:ser>
      </c:pie3DChart>
      <c:spPr>
        <a:noFill/>
        <a:ln>
          <a:noFill/>
        </a:ln>
      </c:spPr>
    </c:plotArea>
    <c:legend>
      <c:legendPos val="b"/>
      <c:legendEntry>
        <c:idx val="10"/>
        <c:delete val="1"/>
      </c:legendEntry>
      <c:layout>
        <c:manualLayout>
          <c:xMode val="edge"/>
          <c:yMode val="edge"/>
          <c:x val="0"/>
          <c:y val="0.48802369963311382"/>
          <c:w val="0.95456796518856157"/>
          <c:h val="0.48446315538277807"/>
        </c:manualLayout>
      </c:layout>
      <c:overlay val="1"/>
      <c:spPr>
        <a:noFill/>
        <a:ln>
          <a:noFill/>
        </a:ln>
      </c:spPr>
      <c:txPr>
        <a:bodyPr lIns="0" tIns="0" rIns="0" bIns="0"/>
        <a:lstStyle/>
        <a:p>
          <a:pPr marL="0" marR="0" indent="0" defTabSz="914400" fontAlgn="auto" hangingPunct="1">
            <a:lnSpc>
              <a:spcPct val="100000"/>
            </a:lnSpc>
            <a:spcBef>
              <a:spcPts val="0"/>
            </a:spcBef>
            <a:spcAft>
              <a:spcPts val="0"/>
            </a:spcAft>
            <a:tabLst/>
            <a:defRPr lang="ru-RU" sz="1050" b="1">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5.3562141537863324E-2"/>
          <c:y val="9.3366289884641018E-2"/>
          <c:w val="0.5430802226110627"/>
          <c:h val="0.81326742023071796"/>
        </c:manualLayout>
      </c:layout>
      <c:pie3DChart>
        <c:varyColors val="1"/>
        <c:ser>
          <c:idx val="0"/>
          <c:order val="0"/>
          <c:tx>
            <c:v>Продажи</c:v>
          </c:tx>
          <c:explosion val="2"/>
          <c:dPt>
            <c:idx val="0"/>
            <c:explosion val="0"/>
            <c:spPr>
              <a:solidFill>
                <a:srgbClr val="4F81BD"/>
              </a:solidFill>
              <a:ln>
                <a:noFill/>
              </a:ln>
            </c:spPr>
          </c:dPt>
          <c:dPt>
            <c:idx val="1"/>
            <c:explosion val="0"/>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7.1744556236026089E-2"/>
                  <c:y val="-0.23329619203355575"/>
                </c:manualLayout>
              </c:layout>
              <c:tx>
                <c:rich>
                  <a:bodyPr/>
                  <a:lstStyle/>
                  <a:p>
                    <a:r>
                      <a:rPr lang="ru-RU" b="1" dirty="0" smtClean="0">
                        <a:latin typeface="Times New Roman" pitchFamily="18" charset="0"/>
                        <a:cs typeface="Times New Roman" pitchFamily="18" charset="0"/>
                      </a:rPr>
                      <a:t>7,6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p>
                  <a:p>
                    <a:endParaRPr lang="ru-RU" b="1" dirty="0">
                      <a:latin typeface="Times New Roman" pitchFamily="18" charset="0"/>
                      <a:cs typeface="Times New Roman" pitchFamily="18" charset="0"/>
                    </a:endParaRPr>
                  </a:p>
                </c:rich>
              </c:tx>
              <c:showVal val="1"/>
            </c:dLbl>
            <c:dLbl>
              <c:idx val="1"/>
              <c:layout>
                <c:manualLayout>
                  <c:x val="1.3921089724895518E-2"/>
                  <c:y val="0.25762827281466816"/>
                </c:manualLayout>
              </c:layout>
              <c:tx>
                <c:rich>
                  <a:bodyPr/>
                  <a:lstStyle/>
                  <a:p>
                    <a:r>
                      <a:rPr lang="ru-RU" b="1" dirty="0" smtClean="0">
                        <a:latin typeface="Times New Roman" pitchFamily="18" charset="0"/>
                        <a:cs typeface="Times New Roman" pitchFamily="18" charset="0"/>
                      </a:rPr>
                      <a:t>9,4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delete val="1"/>
            </c:dLbl>
            <c:dLbl>
              <c:idx val="3"/>
              <c:delete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На организацию летнего отдыха детей на базе МКУ ДОЦ "Ребячья Республика"</c:v>
              </c:pt>
              <c:pt idx="1">
                <c:v>На обеспечение деятельности МКУ ДОЦ "Ребячья Республика"  </c:v>
              </c:pt>
            </c:strLit>
          </c:cat>
          <c:val>
            <c:numLit>
              <c:formatCode>General</c:formatCode>
              <c:ptCount val="4"/>
              <c:pt idx="0">
                <c:v>7.6</c:v>
              </c:pt>
              <c:pt idx="1">
                <c:v>9.4</c:v>
              </c:pt>
              <c:pt idx="2">
                <c:v>0</c:v>
              </c:pt>
              <c:pt idx="3">
                <c:v>0</c:v>
              </c:pt>
            </c:numLit>
          </c:val>
        </c:ser>
      </c:pie3DChart>
      <c:spPr>
        <a:noFill/>
        <a:ln>
          <a:noFill/>
        </a:ln>
      </c:spPr>
    </c:plotArea>
    <c:legend>
      <c:legendPos val="r"/>
      <c:legendEntry>
        <c:idx val="2"/>
        <c:delete val="1"/>
      </c:legendEntry>
      <c:legendEntry>
        <c:idx val="3"/>
        <c:delete val="1"/>
      </c:legendEntry>
      <c:layout>
        <c:manualLayout>
          <c:xMode val="edge"/>
          <c:yMode val="edge"/>
          <c:x val="0.66806090210945934"/>
          <c:y val="0.1914977577127854"/>
          <c:w val="0.3226798386312823"/>
          <c:h val="0.5468533851057864"/>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0.25803925548494272"/>
          <c:y val="7.9336114180442341E-2"/>
          <c:w val="0.45163976688410457"/>
          <c:h val="0.67857773347041106"/>
        </c:manualLayout>
      </c:layout>
      <c:pie3DChart>
        <c:varyColors val="1"/>
        <c:ser>
          <c:idx val="0"/>
          <c:order val="0"/>
          <c:tx>
            <c:v>Продажи</c:v>
          </c:tx>
          <c:dPt>
            <c:idx val="0"/>
            <c:spPr>
              <a:solidFill>
                <a:srgbClr val="4F81BD"/>
              </a:solidFill>
              <a:ln>
                <a:noFill/>
              </a:ln>
            </c:spPr>
          </c:dPt>
          <c:dPt>
            <c:idx val="1"/>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7.7802080125423473E-2"/>
                  <c:y val="-0.20949350181917262"/>
                </c:manualLayout>
              </c:layout>
              <c:tx>
                <c:rich>
                  <a:bodyPr/>
                  <a:lstStyle/>
                  <a:p>
                    <a:r>
                      <a:rPr lang="ru-RU" b="1" dirty="0" smtClean="0">
                        <a:latin typeface="Times New Roman" pitchFamily="18" charset="0"/>
                        <a:cs typeface="Times New Roman" pitchFamily="18" charset="0"/>
                      </a:rPr>
                      <a:t>0,14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5.4814431161753427E-2"/>
                  <c:y val="-0.25439006407260906"/>
                </c:manualLayout>
              </c:layout>
              <c:tx>
                <c:rich>
                  <a:bodyPr/>
                  <a:lstStyle/>
                  <a:p>
                    <a:r>
                      <a:rPr lang="ru-RU" b="1" dirty="0" smtClean="0">
                        <a:latin typeface="Times New Roman" pitchFamily="18" charset="0"/>
                        <a:cs typeface="Times New Roman" pitchFamily="18" charset="0"/>
                      </a:rPr>
                      <a:t>0,14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delete val="1"/>
            </c:dLbl>
            <c:dLbl>
              <c:idx val="3"/>
              <c:delete val="1"/>
            </c:dLbl>
            <c:txPr>
              <a:bodyPr/>
              <a:lstStyle/>
              <a:p>
                <a:pPr>
                  <a:defRPr b="1">
                    <a:latin typeface="Times New Roman" pitchFamily="18" charset="0"/>
                    <a:cs typeface="Times New Roman" pitchFamily="18" charset="0"/>
                  </a:defRPr>
                </a:pPr>
                <a:endParaRPr lang="ru-RU"/>
              </a:p>
            </c:txPr>
            <c:showVal val="1"/>
            <c:showLeaderLines val="1"/>
          </c:dLbls>
          <c:cat>
            <c:strLit>
              <c:ptCount val="4"/>
              <c:pt idx="0">
                <c:v>Организация и проведение мероприятий с детьми и молодежью</c:v>
              </c:pt>
              <c:pt idx="1">
                <c:v>На предоставление субсидии организациям и предприятиям в целях осуществления занятости подростков в летний период </c:v>
              </c:pt>
            </c:strLit>
          </c:cat>
          <c:val>
            <c:numLit>
              <c:formatCode>General</c:formatCode>
              <c:ptCount val="4"/>
              <c:pt idx="0">
                <c:v>0.14000000000000001</c:v>
              </c:pt>
              <c:pt idx="1">
                <c:v>0.14000000000000001</c:v>
              </c:pt>
              <c:pt idx="2">
                <c:v>0</c:v>
              </c:pt>
              <c:pt idx="3">
                <c:v>0</c:v>
              </c:pt>
            </c:numLit>
          </c:val>
        </c:ser>
      </c:pie3DChart>
      <c:spPr>
        <a:noFill/>
        <a:ln>
          <a:noFill/>
        </a:ln>
      </c:spPr>
    </c:plotArea>
    <c:legend>
      <c:legendPos val="b"/>
      <c:legendEntry>
        <c:idx val="2"/>
        <c:delete val="1"/>
      </c:legendEntry>
      <c:legendEntry>
        <c:idx val="3"/>
        <c:delete val="1"/>
      </c:legendEntry>
      <c:layout>
        <c:manualLayout>
          <c:xMode val="edge"/>
          <c:yMode val="edge"/>
          <c:x val="4.2676166745989473E-2"/>
          <c:y val="0.68093480298871534"/>
          <c:w val="0.86131470645874764"/>
          <c:h val="0.2517203536311306"/>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manualLayout>
          <c:layoutTarget val="inner"/>
          <c:xMode val="edge"/>
          <c:yMode val="edge"/>
          <c:x val="8.3138791678817964E-2"/>
          <c:y val="8.9812056740361759E-2"/>
          <c:w val="0.54666071254982118"/>
          <c:h val="0.82037588651927729"/>
        </c:manualLayout>
      </c:layout>
      <c:pie3DChart>
        <c:varyColors val="1"/>
        <c:ser>
          <c:idx val="0"/>
          <c:order val="0"/>
          <c:tx>
            <c:v>Продажи</c:v>
          </c:tx>
          <c:explosion val="25"/>
          <c:dPt>
            <c:idx val="0"/>
            <c:explosion val="0"/>
            <c:spPr>
              <a:solidFill>
                <a:srgbClr val="4572A7"/>
              </a:solidFill>
              <a:ln>
                <a:noFill/>
              </a:ln>
            </c:spPr>
          </c:dPt>
          <c:dPt>
            <c:idx val="1"/>
            <c:explosion val="0"/>
            <c:spPr>
              <a:solidFill>
                <a:srgbClr val="AA4643"/>
              </a:solidFill>
              <a:ln>
                <a:noFill/>
              </a:ln>
            </c:spPr>
          </c:dPt>
          <c:dPt>
            <c:idx val="2"/>
            <c:explosion val="0"/>
            <c:spPr>
              <a:solidFill>
                <a:srgbClr val="89A54E"/>
              </a:solidFill>
              <a:ln>
                <a:noFill/>
              </a:ln>
            </c:spPr>
          </c:dPt>
          <c:dPt>
            <c:idx val="3"/>
            <c:explosion val="0"/>
            <c:spPr>
              <a:solidFill>
                <a:srgbClr val="71588F"/>
              </a:solidFill>
              <a:ln>
                <a:noFill/>
              </a:ln>
            </c:spPr>
          </c:dPt>
          <c:dPt>
            <c:idx val="4"/>
            <c:explosion val="0"/>
            <c:spPr>
              <a:solidFill>
                <a:srgbClr val="4198AF"/>
              </a:solidFill>
              <a:ln>
                <a:noFill/>
              </a:ln>
            </c:spPr>
          </c:dPt>
          <c:dPt>
            <c:idx val="5"/>
            <c:explosion val="0"/>
            <c:spPr>
              <a:solidFill>
                <a:srgbClr val="DB843D"/>
              </a:solidFill>
              <a:ln>
                <a:noFill/>
              </a:ln>
            </c:spPr>
          </c:dPt>
          <c:dLbls>
            <c:dLbl>
              <c:idx val="0"/>
              <c:layout>
                <c:manualLayout>
                  <c:x val="1.512503645377661E-2"/>
                  <c:y val="-3.481361629656831E-2"/>
                </c:manualLayout>
              </c:layout>
              <c:tx>
                <c:rich>
                  <a:bodyPr/>
                  <a:lstStyle/>
                  <a:p>
                    <a:r>
                      <a:rPr lang="ru-RU" b="1" dirty="0" smtClean="0">
                        <a:latin typeface="Times New Roman" pitchFamily="18" charset="0"/>
                        <a:cs typeface="Times New Roman" pitchFamily="18" charset="0"/>
                      </a:rPr>
                      <a:t>4,8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0.13364391951006124"/>
                  <c:y val="0.17716582846981055"/>
                </c:manualLayout>
              </c:layout>
              <c:tx>
                <c:rich>
                  <a:bodyPr/>
                  <a:lstStyle/>
                  <a:p>
                    <a:r>
                      <a:rPr lang="ru-RU" b="1" dirty="0" smtClean="0">
                        <a:latin typeface="Times New Roman" pitchFamily="18" charset="0"/>
                        <a:cs typeface="Times New Roman" pitchFamily="18" charset="0"/>
                      </a:rPr>
                      <a:t>24,1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2"/>
              <c:layout>
                <c:manualLayout>
                  <c:x val="4.0485807329639363E-2"/>
                  <c:y val="0.12025164169626813"/>
                </c:manualLayout>
              </c:layout>
              <c:tx>
                <c:rich>
                  <a:bodyPr/>
                  <a:lstStyle/>
                  <a:p>
                    <a:r>
                      <a:rPr lang="ru-RU" b="1" dirty="0" smtClean="0">
                        <a:latin typeface="Times New Roman" pitchFamily="18" charset="0"/>
                        <a:cs typeface="Times New Roman" pitchFamily="18" charset="0"/>
                      </a:rPr>
                      <a:t>11,5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3"/>
              <c:layout>
                <c:manualLayout>
                  <c:x val="-1.1677116749295243E-2"/>
                  <c:y val="-0.16790253734070504"/>
                </c:manualLayout>
              </c:layout>
              <c:tx>
                <c:rich>
                  <a:bodyPr/>
                  <a:lstStyle/>
                  <a:p>
                    <a:r>
                      <a:rPr lang="ru-RU" b="1" dirty="0" smtClean="0">
                        <a:latin typeface="Times New Roman" pitchFamily="18" charset="0"/>
                        <a:cs typeface="Times New Roman" pitchFamily="18" charset="0"/>
                      </a:rPr>
                      <a:t>2,4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4"/>
              <c:layout>
                <c:manualLayout>
                  <c:x val="-1.3201492174589288E-2"/>
                  <c:y val="-0.13130918773236874"/>
                </c:manualLayout>
              </c:layout>
              <c:tx>
                <c:rich>
                  <a:bodyPr/>
                  <a:lstStyle/>
                  <a:p>
                    <a:r>
                      <a:rPr lang="ru-RU" b="1" dirty="0" smtClean="0">
                        <a:latin typeface="Times New Roman" pitchFamily="18" charset="0"/>
                        <a:cs typeface="Times New Roman" pitchFamily="18" charset="0"/>
                      </a:rPr>
                      <a:t>13,6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5"/>
              <c:layout>
                <c:manualLayout>
                  <c:x val="-5.3306114513463593E-2"/>
                  <c:y val="-7.9078489221842532E-2"/>
                </c:manualLayout>
              </c:layout>
              <c:tx>
                <c:rich>
                  <a:bodyPr/>
                  <a:lstStyle/>
                  <a:p>
                    <a:r>
                      <a:rPr lang="ru-RU" b="1" dirty="0" smtClean="0">
                        <a:latin typeface="Times New Roman" pitchFamily="18" charset="0"/>
                        <a:cs typeface="Times New Roman" pitchFamily="18" charset="0"/>
                      </a:rPr>
                      <a:t>0,3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txPr>
              <a:bodyPr/>
              <a:lstStyle/>
              <a:p>
                <a:pPr>
                  <a:defRPr b="1">
                    <a:latin typeface="Times New Roman" pitchFamily="18" charset="0"/>
                    <a:cs typeface="Times New Roman" pitchFamily="18" charset="0"/>
                  </a:defRPr>
                </a:pPr>
                <a:endParaRPr lang="ru-RU"/>
              </a:p>
            </c:txPr>
            <c:showVal val="1"/>
            <c:showLeaderLines val="1"/>
          </c:dLbls>
          <c:cat>
            <c:strLit>
              <c:ptCount val="6"/>
              <c:pt idx="0">
                <c:v>Подпрограмма "Обеспечение создания культурной среды в У-КГО"</c:v>
              </c:pt>
              <c:pt idx="1">
                <c:v>Подпрограмма "Поддержка и развитие культурно-досуговой деятельности в У-КГО"</c:v>
              </c:pt>
              <c:pt idx="2">
                <c:v>Подпрограмма "Совершенствование организации библиотечного обслуживания в У-КГО"</c:v>
              </c:pt>
              <c:pt idx="3">
                <c:v>Подпрограмма "Поддержка и развитие музейного дела в У-КГО"</c:v>
              </c:pt>
              <c:pt idx="4">
                <c:v>Подпрограмма "Поддержка и развитие дополнительного образования детей в детских музыкальных школах в У-КГО"</c:v>
              </c:pt>
              <c:pt idx="5">
                <c:v>Подпрограмма "Безопасность муниципальных учреждений культуры по противопожарным мероприятиям"</c:v>
              </c:pt>
            </c:strLit>
          </c:cat>
          <c:val>
            <c:numLit>
              <c:formatCode>General</c:formatCode>
              <c:ptCount val="6"/>
              <c:pt idx="0">
                <c:v>4.8</c:v>
              </c:pt>
              <c:pt idx="1">
                <c:v>24.1</c:v>
              </c:pt>
              <c:pt idx="2">
                <c:v>11.5</c:v>
              </c:pt>
              <c:pt idx="3">
                <c:v>2.4</c:v>
              </c:pt>
              <c:pt idx="4">
                <c:v>13.6</c:v>
              </c:pt>
              <c:pt idx="5">
                <c:v>0.30000000000000032</c:v>
              </c:pt>
            </c:numLit>
          </c:val>
        </c:ser>
      </c:pie3DChart>
      <c:spPr>
        <a:noFill/>
        <a:ln>
          <a:noFill/>
        </a:ln>
      </c:spPr>
    </c:plotArea>
    <c:legend>
      <c:legendPos val="r"/>
      <c:layout>
        <c:manualLayout>
          <c:xMode val="edge"/>
          <c:yMode val="edge"/>
          <c:x val="0.62001154369592693"/>
          <c:y val="2.2346268231856904E-2"/>
          <c:w val="0.37998845630407385"/>
          <c:h val="0.92302952053471565"/>
        </c:manualLayout>
      </c:layout>
      <c:spPr>
        <a:noFill/>
        <a:ln>
          <a:noFill/>
        </a:ln>
      </c:spPr>
      <c:txPr>
        <a:bodyPr lIns="0" tIns="0" rIns="0" bIns="0"/>
        <a:lstStyle/>
        <a:p>
          <a:pPr marL="0" marR="0" indent="0" defTabSz="914400" fontAlgn="auto" hangingPunct="1">
            <a:lnSpc>
              <a:spcPct val="100000"/>
            </a:lnSpc>
            <a:spcBef>
              <a:spcPts val="0"/>
            </a:spcBef>
            <a:spcAft>
              <a:spcPts val="0"/>
            </a:spcAft>
            <a:tabLst/>
            <a:defRPr lang="ru-RU" sz="1200" b="1" i="0" u="none" strike="noStrike" kern="1200" baseline="0">
              <a:solidFill>
                <a:srgbClr val="000000"/>
              </a:solidFill>
              <a:latin typeface="Times New Roman" pitchFamily="18" charset="0"/>
              <a:cs typeface="Times New Roman" pitchFamily="18" charset="0"/>
            </a:defRPr>
          </a:pPr>
          <a:endParaRPr lang="ru-RU"/>
        </a:p>
      </c:tx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0" i="0" u="none" strike="noStrike" kern="1200" baseline="0">
          <a:solidFill>
            <a:srgbClr val="000000"/>
          </a:solidFill>
          <a:latin typeface="Calibri"/>
        </a:defRPr>
      </a:pPr>
      <a:endParaRPr lang="ru-RU"/>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rotX val="28"/>
      <c:perspective val="30"/>
    </c:view3D>
    <c:floor>
      <c:spPr>
        <a:noFill/>
        <a:ln w="9528">
          <a:solidFill>
            <a:srgbClr val="868686"/>
          </a:solidFill>
          <a:prstDash val="solid"/>
          <a:round/>
        </a:ln>
      </c:spPr>
    </c:floor>
    <c:sideWall>
      <c:spPr>
        <a:noFill/>
        <a:ln>
          <a:noFill/>
        </a:ln>
      </c:spPr>
    </c:sideWall>
    <c:backWall>
      <c:spPr>
        <a:noFill/>
        <a:ln>
          <a:noFill/>
        </a:ln>
      </c:spPr>
    </c:backWall>
    <c:plotArea>
      <c:layout/>
      <c:pie3DChart>
        <c:varyColors val="1"/>
        <c:ser>
          <c:idx val="0"/>
          <c:order val="0"/>
          <c:tx>
            <c:v>Продажи</c:v>
          </c:tx>
          <c:dPt>
            <c:idx val="0"/>
            <c:spPr>
              <a:solidFill>
                <a:srgbClr val="4F81BD"/>
              </a:solidFill>
              <a:ln>
                <a:noFill/>
              </a:ln>
            </c:spPr>
          </c:dPt>
          <c:dPt>
            <c:idx val="1"/>
            <c:spPr>
              <a:solidFill>
                <a:srgbClr val="C0504D"/>
              </a:solidFill>
              <a:ln>
                <a:noFill/>
              </a:ln>
            </c:spPr>
          </c:dPt>
          <c:dPt>
            <c:idx val="2"/>
            <c:spPr>
              <a:solidFill>
                <a:srgbClr val="9BBB59"/>
              </a:solidFill>
              <a:ln>
                <a:noFill/>
              </a:ln>
            </c:spPr>
          </c:dPt>
          <c:dPt>
            <c:idx val="3"/>
            <c:spPr>
              <a:solidFill>
                <a:srgbClr val="8064A2"/>
              </a:solidFill>
              <a:ln>
                <a:noFill/>
              </a:ln>
            </c:spPr>
          </c:dPt>
          <c:dLbls>
            <c:dLbl>
              <c:idx val="0"/>
              <c:layout>
                <c:manualLayout>
                  <c:x val="0.13300014581510666"/>
                  <c:y val="-3.0506683776852589E-2"/>
                </c:manualLayout>
              </c:layout>
              <c:tx>
                <c:rich>
                  <a:bodyPr/>
                  <a:lstStyle/>
                  <a:p>
                    <a:r>
                      <a:rPr lang="ru-RU" b="1" dirty="0" smtClean="0">
                        <a:latin typeface="Times New Roman" pitchFamily="18" charset="0"/>
                        <a:cs typeface="Times New Roman" pitchFamily="18" charset="0"/>
                      </a:rPr>
                      <a:t>0,03 </a:t>
                    </a:r>
                    <a:r>
                      <a:rPr lang="ru-RU" b="1" dirty="0" err="1" smtClean="0">
                        <a:latin typeface="Times New Roman" pitchFamily="18" charset="0"/>
                        <a:cs typeface="Times New Roman" pitchFamily="18" charset="0"/>
                      </a:rPr>
                      <a:t>млн.р</a:t>
                    </a:r>
                    <a:r>
                      <a:rPr lang="ru-RU" b="1" dirty="0" smtClean="0">
                        <a:latin typeface="Times New Roman" pitchFamily="18" charset="0"/>
                        <a:cs typeface="Times New Roman" pitchFamily="18" charset="0"/>
                      </a:rPr>
                      <a:t>.</a:t>
                    </a:r>
                    <a:endParaRPr lang="ru-RU" b="1" dirty="0">
                      <a:latin typeface="Times New Roman" pitchFamily="18" charset="0"/>
                      <a:cs typeface="Times New Roman" pitchFamily="18" charset="0"/>
                    </a:endParaRPr>
                  </a:p>
                </c:rich>
              </c:tx>
              <c:showVal val="1"/>
            </c:dLbl>
            <c:dLbl>
              <c:idx val="1"/>
              <c:layout>
                <c:manualLayout>
                  <c:x val="-0.18978413288616838"/>
                  <c:y val="4.8078871240327191E-2"/>
                </c:manualLayout>
              </c:layout>
              <c:tx>
                <c:rich>
                  <a:bodyPr/>
                  <a:lstStyle/>
                  <a:p>
                    <a:r>
                      <a:rPr lang="ru-RU" b="1" dirty="0" smtClean="0">
                        <a:latin typeface="Times New Roman" pitchFamily="18" charset="0"/>
                        <a:cs typeface="Times New Roman" pitchFamily="18" charset="0"/>
                      </a:rPr>
                      <a:t>0,27 млн.р.</a:t>
                    </a:r>
                    <a:endParaRPr lang="ru-RU" b="1" dirty="0">
                      <a:latin typeface="Times New Roman" pitchFamily="18" charset="0"/>
                      <a:cs typeface="Times New Roman" pitchFamily="18" charset="0"/>
                    </a:endParaRPr>
                  </a:p>
                </c:rich>
              </c:tx>
              <c:showVal val="1"/>
            </c:dLbl>
            <c:dLbl>
              <c:idx val="2"/>
              <c:delete val="1"/>
            </c:dLbl>
            <c:dLbl>
              <c:idx val="3"/>
              <c:delete val="1"/>
            </c:dLbl>
            <c:showVal val="1"/>
            <c:showLeaderLines val="1"/>
          </c:dLbls>
          <c:cat>
            <c:strLit>
              <c:ptCount val="4"/>
              <c:pt idx="0">
                <c:v>На охрану объектов культурного наследия </c:v>
              </c:pt>
              <c:pt idx="1">
                <c:v>На проведение научно-исследовательских, кадастровых работ объектов культурного наследия</c:v>
              </c:pt>
            </c:strLit>
          </c:cat>
          <c:val>
            <c:numLit>
              <c:formatCode>General</c:formatCode>
              <c:ptCount val="4"/>
              <c:pt idx="0">
                <c:v>3.0000000000000002E-2</c:v>
              </c:pt>
              <c:pt idx="1">
                <c:v>3.2</c:v>
              </c:pt>
              <c:pt idx="2">
                <c:v>0</c:v>
              </c:pt>
              <c:pt idx="3">
                <c:v>0</c:v>
              </c:pt>
            </c:numLit>
          </c:val>
        </c:ser>
      </c:pie3DChart>
      <c:spPr>
        <a:noFill/>
        <a:ln>
          <a:noFill/>
        </a:ln>
      </c:spPr>
    </c:plotArea>
    <c:legend>
      <c:legendPos val="r"/>
      <c:legendEntry>
        <c:idx val="2"/>
        <c:delete val="1"/>
      </c:legendEntry>
      <c:legendEntry>
        <c:idx val="3"/>
        <c:delete val="1"/>
      </c:legendEntry>
      <c:layout>
        <c:manualLayout>
          <c:xMode val="edge"/>
          <c:yMode val="edge"/>
          <c:x val="0.66289892582871668"/>
          <c:y val="0.20065780534026048"/>
          <c:w val="0.33247144454165489"/>
          <c:h val="0.51730914928747651"/>
        </c:manualLayout>
      </c:layout>
      <c:spPr>
        <a:noFill/>
        <a:ln>
          <a:noFill/>
        </a:ln>
      </c:spPr>
    </c:legend>
    <c:plotVisOnly val="1"/>
    <c:dispBlanksAs val="zero"/>
  </c:chart>
  <c:spPr>
    <a:noFill/>
    <a:ln>
      <a:noFill/>
    </a:ln>
  </c:spPr>
  <c:txPr>
    <a:bodyPr lIns="0" tIns="0" rIns="0" bIns="0"/>
    <a:lstStyle/>
    <a:p>
      <a:pPr marL="0" marR="0" indent="0" algn="ctr" defTabSz="914400" fontAlgn="auto" hangingPunct="1">
        <a:lnSpc>
          <a:spcPct val="100000"/>
        </a:lnSpc>
        <a:spcBef>
          <a:spcPts val="0"/>
        </a:spcBef>
        <a:spcAft>
          <a:spcPts val="0"/>
        </a:spcAft>
        <a:tabLst/>
        <a:defRPr lang="ru-RU" sz="1800" b="1" i="0" u="none" strike="noStrike" kern="1200" baseline="0">
          <a:solidFill>
            <a:srgbClr val="000000"/>
          </a:solidFill>
          <a:latin typeface="Times New Roman" pitchFamily="18" charset="0"/>
          <a:cs typeface="Times New Roman" pitchFamily="18" charset="0"/>
        </a:defRPr>
      </a:pPr>
      <a:endParaRPr lang="ru-RU"/>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F5850FCC-D90F-4A62-8F95-5606CD2987F2}" type="datetimeFigureOut">
              <a:rPr lang="ru-RU"/>
              <a:pPr>
                <a:defRPr/>
              </a:pPr>
              <a:t>22.12.2016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DF27845-4703-421B-855C-62031A9269D9}"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7290859-D0CB-41AD-826F-218229A7AE18}" type="datetimeFigureOut">
              <a:rPr lang="ru-RU"/>
              <a:pPr>
                <a:defRPr/>
              </a:pPr>
              <a:t>22.12.2016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5079F1EA-FF27-4998-A320-883177FB4B20}"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9779AF0-CDDE-41C2-AF0A-E82D4A6C894E}" type="datetimeFigureOut">
              <a:rPr lang="ru-RU"/>
              <a:pPr>
                <a:defRPr/>
              </a:pPr>
              <a:t>22.12.2016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FCC2BFAF-C74C-444F-80A2-7766B1F4440F}"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4DAE5CA-2477-4C05-955F-B177FFFCEEE6}" type="datetimeFigureOut">
              <a:rPr lang="ru-RU"/>
              <a:pPr>
                <a:defRPr/>
              </a:pPr>
              <a:t>22.12.2016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81B707C-60DB-4792-940F-93C14E5C1D9B}"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4BA62104-E0C5-4257-82C5-5A5CCC7E9213}" type="datetimeFigureOut">
              <a:rPr lang="ru-RU"/>
              <a:pPr>
                <a:defRPr/>
              </a:pPr>
              <a:t>22.12.2016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7266A3A9-0B9A-4E1D-9BDA-E08DED47F9E3}"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7180FD3D-4C85-44E7-BF89-266A80F6D1F0}" type="datetimeFigureOut">
              <a:rPr lang="ru-RU"/>
              <a:pPr>
                <a:defRPr/>
              </a:pPr>
              <a:t>22.12.2016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144D208-909E-4B39-A81E-104D6140B5D1}"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B6995C4E-5C04-4C5B-B3AC-65411A8AF2AB}" type="datetimeFigureOut">
              <a:rPr lang="ru-RU"/>
              <a:pPr>
                <a:defRPr/>
              </a:pPr>
              <a:t>22.12.2016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BBE15F8-B46F-4CD8-A93B-506F0A407EE0}"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381E5DE4-25DA-44C0-B45B-366DF54DEE6E}" type="datetimeFigureOut">
              <a:rPr lang="ru-RU"/>
              <a:pPr>
                <a:defRPr/>
              </a:pPr>
              <a:t>22.12.2016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246BFF0E-F428-4D4E-9939-7DEE19C63CA4}"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0916ECE-2DD6-4931-A81F-080134461BC2}" type="datetimeFigureOut">
              <a:rPr lang="ru-RU"/>
              <a:pPr>
                <a:defRPr/>
              </a:pPr>
              <a:t>22.12.2016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D286DC7-27C3-4030-80EB-603149D072E7}"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87074A6-E288-44B5-8EDD-31CC2857DFD8}" type="datetimeFigureOut">
              <a:rPr lang="ru-RU"/>
              <a:pPr>
                <a:defRPr/>
              </a:pPr>
              <a:t>22.12.2016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CBCAAC33-EE04-4C0C-A5B1-86F9842D428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C27327D-03ED-41E6-B775-DED3A72451DA}" type="datetimeFigureOut">
              <a:rPr lang="ru-RU"/>
              <a:pPr>
                <a:defRPr/>
              </a:pPr>
              <a:t>22.12.2016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E6F32657-CDF1-443E-983B-65A001080A24}"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9119F42-05F3-4F77-9110-6E07888DB2B9}" type="datetimeFigureOut">
              <a:rPr lang="ru-RU"/>
              <a:pPr>
                <a:defRPr/>
              </a:pPr>
              <a:t>22.12.2016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03DDC91-A79E-461A-9FD9-0076F71A212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package" Target="../embeddings/_____Microsoft_Office_Excel______________________2.xlsm"/><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package" Target="../embeddings/_____Microsoft_Office_Excel______________________3.xlsm"/><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package" Target="../embeddings/_____Microsoft_Office_Excel______________________4.xlsm"/><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package" Target="../embeddings/_____Microsoft_Office_Excel______________________5.xlsm"/><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package" Target="../embeddings/_____Microsoft_Office_Excel______________________6.xlsm"/><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package" Target="../embeddings/_____Microsoft_Office_Excel______________________7.xlsm"/><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package" Target="../embeddings/_____Microsoft_Office_Excel______________________8.xlsm"/><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_____Microsoft_Office_Excel_97-20031.xls"/><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_____Microsoft_Office_Excel_97-20032.xls"/><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_____Microsoft_Office_Excel_97-20033.xls"/><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oleObject" Target="../embeddings/_____Microsoft_Office_Excel_97-20034.xls"/><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oleObject" Target="../embeddings/_____Microsoft_Office_Excel_97-20035.xls"/><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4.vml"/><Relationship Id="rId5" Type="http://schemas.openxmlformats.org/officeDocument/2006/relationships/oleObject" Target="../embeddings/_____Microsoft_Office_Excel_97-20036.xls"/><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5.vml"/><Relationship Id="rId5" Type="http://schemas.openxmlformats.org/officeDocument/2006/relationships/oleObject" Target="../embeddings/_____Microsoft_Office_Excel_97-20037.xls"/><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www.ukgo.s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oleObject" Target="../embeddings/_____Microsoft_Office_Excel_97-20038.xls"/><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7.vml"/><Relationship Id="rId5" Type="http://schemas.openxmlformats.org/officeDocument/2006/relationships/oleObject" Target="../embeddings/_____Microsoft_Office_Excel_97-20039.xls"/><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2.png"/><Relationship Id="rId7"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oleObject" Target="../embeddings/_____Microsoft_Office_Excel_97-200310.xls"/><Relationship Id="rId5" Type="http://schemas.openxmlformats.org/officeDocument/2006/relationships/chart" Target="../charts/chart16.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7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png"/><Relationship Id="rId7"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package" Target="../embeddings/_____Microsoft_Office_Excel______________________1.xlsm"/><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Заголовок 1"/>
          <p:cNvSpPr>
            <a:spLocks noGrp="1"/>
          </p:cNvSpPr>
          <p:nvPr>
            <p:ph type="title" idx="4294967295"/>
          </p:nvPr>
        </p:nvSpPr>
        <p:spPr>
          <a:xfrm>
            <a:off x="1143000" y="0"/>
            <a:ext cx="8001000" cy="1214438"/>
          </a:xfrm>
        </p:spPr>
        <p:txBody>
          <a:bodyPr/>
          <a:lstStyle/>
          <a:p>
            <a:pPr eaLnBrk="1" hangingPunct="1"/>
            <a:r>
              <a:rPr lang="ru-RU" sz="2400" b="1" dirty="0" smtClean="0">
                <a:latin typeface="Times New Roman" pitchFamily="18" charset="0"/>
                <a:cs typeface="Times New Roman" pitchFamily="18" charset="0"/>
              </a:rPr>
              <a:t>Бюджет </a:t>
            </a:r>
            <a:r>
              <a:rPr lang="ru-RU" sz="2400" b="1" dirty="0" err="1" smtClean="0">
                <a:latin typeface="Times New Roman" pitchFamily="18" charset="0"/>
                <a:cs typeface="Times New Roman" pitchFamily="18" charset="0"/>
              </a:rPr>
              <a:t>Усть-Катавского</a:t>
            </a:r>
            <a:r>
              <a:rPr lang="ru-RU" sz="2400" b="1" dirty="0" smtClean="0">
                <a:latin typeface="Times New Roman" pitchFamily="18" charset="0"/>
                <a:cs typeface="Times New Roman" pitchFamily="18" charset="0"/>
              </a:rPr>
              <a:t> городского округа на </a:t>
            </a:r>
            <a:r>
              <a:rPr lang="ru-RU" sz="2400" b="1" dirty="0" smtClean="0">
                <a:latin typeface="Times New Roman" pitchFamily="18" charset="0"/>
                <a:cs typeface="Times New Roman" pitchFamily="18" charset="0"/>
              </a:rPr>
              <a:t>2017 </a:t>
            </a:r>
            <a:r>
              <a:rPr lang="ru-RU" sz="2400" b="1" dirty="0" smtClean="0">
                <a:latin typeface="Times New Roman" pitchFamily="18" charset="0"/>
                <a:cs typeface="Times New Roman" pitchFamily="18" charset="0"/>
              </a:rPr>
              <a:t>год и на плановый период </a:t>
            </a:r>
            <a:r>
              <a:rPr lang="ru-RU" sz="2400" b="1" dirty="0" smtClean="0">
                <a:latin typeface="Times New Roman" pitchFamily="18" charset="0"/>
                <a:cs typeface="Times New Roman" pitchFamily="18" charset="0"/>
              </a:rPr>
              <a:t>2018 </a:t>
            </a:r>
            <a:r>
              <a:rPr lang="ru-RU" sz="2400" b="1" dirty="0" smtClean="0">
                <a:latin typeface="Times New Roman" pitchFamily="18" charset="0"/>
                <a:cs typeface="Times New Roman" pitchFamily="18" charset="0"/>
              </a:rPr>
              <a:t>и </a:t>
            </a:r>
            <a:r>
              <a:rPr lang="ru-RU" sz="2400" b="1" dirty="0" smtClean="0">
                <a:latin typeface="Times New Roman" pitchFamily="18" charset="0"/>
                <a:cs typeface="Times New Roman" pitchFamily="18" charset="0"/>
              </a:rPr>
              <a:t>2019 </a:t>
            </a:r>
            <a:r>
              <a:rPr lang="ru-RU" sz="2400" b="1" dirty="0" smtClean="0">
                <a:latin typeface="Times New Roman" pitchFamily="18" charset="0"/>
                <a:cs typeface="Times New Roman" pitchFamily="18" charset="0"/>
              </a:rPr>
              <a:t>годов для граждан</a:t>
            </a:r>
            <a:endParaRPr lang="ru-RU" sz="2400" dirty="0" smtClean="0">
              <a:latin typeface="Times New Roman" pitchFamily="18" charset="0"/>
              <a:cs typeface="Times New Roman" pitchFamily="18" charset="0"/>
            </a:endParaRPr>
          </a:p>
        </p:txBody>
      </p:sp>
      <p:pic>
        <p:nvPicPr>
          <p:cNvPr id="13315"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316" name="Rectangle 3"/>
          <p:cNvSpPr>
            <a:spLocks noChangeArrowheads="1"/>
          </p:cNvSpPr>
          <p:nvPr/>
        </p:nvSpPr>
        <p:spPr bwMode="auto">
          <a:xfrm>
            <a:off x="0" y="1214438"/>
            <a:ext cx="9144000" cy="1739900"/>
          </a:xfrm>
          <a:prstGeom prst="rect">
            <a:avLst/>
          </a:prstGeom>
          <a:noFill/>
          <a:ln w="9525">
            <a:noFill/>
            <a:miter lim="800000"/>
            <a:headEnd/>
            <a:tailEnd/>
          </a:ln>
        </p:spPr>
        <p:txBody>
          <a:bodyPr anchor="ctr">
            <a:spAutoFit/>
          </a:bodyPr>
          <a:lstStyle/>
          <a:p>
            <a:pPr algn="ctr"/>
            <a:r>
              <a:rPr lang="ru-RU" sz="1800" b="1" dirty="0">
                <a:latin typeface="Times New Roman" pitchFamily="18" charset="0"/>
                <a:cs typeface="Times New Roman" pitchFamily="18" charset="0"/>
              </a:rPr>
              <a:t>Материал подготовлен на основании проекта бюджета </a:t>
            </a:r>
          </a:p>
          <a:p>
            <a:pPr algn="ctr"/>
            <a:r>
              <a:rPr lang="ru-RU" sz="1800" b="1" dirty="0" err="1">
                <a:latin typeface="Times New Roman" pitchFamily="18" charset="0"/>
                <a:cs typeface="Times New Roman" pitchFamily="18" charset="0"/>
              </a:rPr>
              <a:t>Усть-Катавского</a:t>
            </a:r>
            <a:r>
              <a:rPr lang="en-US" sz="1800" b="1" dirty="0">
                <a:latin typeface="Times New Roman" pitchFamily="18" charset="0"/>
                <a:cs typeface="Times New Roman" pitchFamily="18" charset="0"/>
              </a:rPr>
              <a:t> </a:t>
            </a:r>
            <a:r>
              <a:rPr lang="ru-RU" sz="1800" b="1" dirty="0">
                <a:latin typeface="Times New Roman" pitchFamily="18" charset="0"/>
                <a:cs typeface="Times New Roman" pitchFamily="18" charset="0"/>
              </a:rPr>
              <a:t>городского округа на 2017 год </a:t>
            </a:r>
          </a:p>
          <a:p>
            <a:pPr algn="ctr"/>
            <a:r>
              <a:rPr lang="ru-RU" sz="1800" b="1" dirty="0">
                <a:latin typeface="Times New Roman" pitchFamily="18" charset="0"/>
                <a:cs typeface="Times New Roman" pitchFamily="18" charset="0"/>
              </a:rPr>
              <a:t>и на плановый период 2018 и 2019 годов.</a:t>
            </a:r>
          </a:p>
          <a:p>
            <a:pPr algn="ctr" eaLnBrk="0" hangingPunct="0"/>
            <a:r>
              <a:rPr lang="ru-RU" sz="1800" b="1" dirty="0">
                <a:latin typeface="Times New Roman" pitchFamily="18" charset="0"/>
                <a:cs typeface="Times New Roman" pitchFamily="18" charset="0"/>
              </a:rPr>
              <a:t>Наша задача – в доступной форме довести информацию </a:t>
            </a:r>
          </a:p>
          <a:p>
            <a:pPr algn="ctr" eaLnBrk="0" hangingPunct="0"/>
            <a:r>
              <a:rPr lang="ru-RU" sz="1800" b="1" dirty="0">
                <a:latin typeface="Times New Roman" pitchFamily="18" charset="0"/>
                <a:cs typeface="Times New Roman" pitchFamily="18" charset="0"/>
              </a:rPr>
              <a:t>об основных характеристиках бюджета, о подходах при формировании </a:t>
            </a:r>
          </a:p>
          <a:p>
            <a:pPr algn="ctr" eaLnBrk="0" hangingPunct="0"/>
            <a:r>
              <a:rPr lang="ru-RU" sz="1800" b="1" dirty="0">
                <a:latin typeface="Times New Roman" pitchFamily="18" charset="0"/>
                <a:cs typeface="Times New Roman" pitchFamily="18" charset="0"/>
              </a:rPr>
              <a:t>бюджета и направлениях расходов бюджета.</a:t>
            </a:r>
          </a:p>
        </p:txBody>
      </p:sp>
      <p:sp>
        <p:nvSpPr>
          <p:cNvPr id="13317" name="Rectangle 4"/>
          <p:cNvSpPr>
            <a:spLocks noChangeArrowheads="1"/>
          </p:cNvSpPr>
          <p:nvPr/>
        </p:nvSpPr>
        <p:spPr bwMode="auto">
          <a:xfrm>
            <a:off x="2700338" y="3433763"/>
            <a:ext cx="3816350" cy="1558925"/>
          </a:xfrm>
          <a:prstGeom prst="rect">
            <a:avLst/>
          </a:prstGeom>
          <a:noFill/>
          <a:ln w="9525">
            <a:noFill/>
            <a:miter lim="800000"/>
            <a:headEnd/>
            <a:tailEnd/>
          </a:ln>
        </p:spPr>
        <p:txBody>
          <a:bodyPr anchor="ctr">
            <a:spAutoFit/>
          </a:bodyPr>
          <a:lstStyle/>
          <a:p>
            <a:pPr algn="ctr"/>
            <a:r>
              <a:rPr lang="ru-RU" b="1">
                <a:latin typeface="Times New Roman" pitchFamily="18" charset="0"/>
                <a:cs typeface="Times New Roman" pitchFamily="18" charset="0"/>
              </a:rPr>
              <a:t>Руководители проекта</a:t>
            </a:r>
            <a:endParaRPr lang="ru-RU">
              <a:latin typeface="Times New Roman" pitchFamily="18" charset="0"/>
              <a:cs typeface="Times New Roman" pitchFamily="18" charset="0"/>
            </a:endParaRPr>
          </a:p>
          <a:p>
            <a:pPr algn="ctr" eaLnBrk="0" hangingPunct="0"/>
            <a:r>
              <a:rPr lang="ru-RU" b="1">
                <a:latin typeface="Times New Roman" pitchFamily="18" charset="0"/>
                <a:cs typeface="Times New Roman" pitchFamily="18" charset="0"/>
              </a:rPr>
              <a:t>С.Д.Семков, глава Усть-Катавского городского округа</a:t>
            </a:r>
            <a:endParaRPr lang="ru-RU">
              <a:latin typeface="Times New Roman" pitchFamily="18" charset="0"/>
              <a:cs typeface="Times New Roman" pitchFamily="18" charset="0"/>
            </a:endParaRPr>
          </a:p>
          <a:p>
            <a:pPr algn="ctr" eaLnBrk="0" hangingPunct="0"/>
            <a:r>
              <a:rPr lang="ru-RU" b="1">
                <a:latin typeface="Times New Roman" pitchFamily="18" charset="0"/>
                <a:cs typeface="Times New Roman" pitchFamily="18" charset="0"/>
              </a:rPr>
              <a:t>А.П.Логинова, заместитель главы по финансовым вопросам - начальник финансового управления</a:t>
            </a:r>
            <a:endParaRPr lang="ru-RU">
              <a:latin typeface="Times New Roman" pitchFamily="18" charset="0"/>
              <a:cs typeface="Times New Roman" pitchFamily="18" charset="0"/>
            </a:endParaRPr>
          </a:p>
        </p:txBody>
      </p:sp>
      <p:sp>
        <p:nvSpPr>
          <p:cNvPr id="13318" name="Rectangle 5"/>
          <p:cNvSpPr>
            <a:spLocks noChangeArrowheads="1"/>
          </p:cNvSpPr>
          <p:nvPr/>
        </p:nvSpPr>
        <p:spPr bwMode="auto">
          <a:xfrm>
            <a:off x="0" y="5640388"/>
            <a:ext cx="9144000" cy="1069975"/>
          </a:xfrm>
          <a:prstGeom prst="rect">
            <a:avLst/>
          </a:prstGeom>
          <a:noFill/>
          <a:ln w="9525">
            <a:noFill/>
            <a:miter lim="800000"/>
            <a:headEnd/>
            <a:tailEnd/>
          </a:ln>
        </p:spPr>
        <p:txBody>
          <a:bodyPr anchor="ctr">
            <a:spAutoFit/>
          </a:bodyPr>
          <a:lstStyle/>
          <a:p>
            <a:pPr algn="ctr"/>
            <a:r>
              <a:rPr lang="ru-RU" b="1">
                <a:latin typeface="Times New Roman" pitchFamily="18" charset="0"/>
                <a:cs typeface="Times New Roman" pitchFamily="18" charset="0"/>
              </a:rPr>
              <a:t>Материал подготовлен </a:t>
            </a:r>
          </a:p>
          <a:p>
            <a:pPr algn="ctr" eaLnBrk="0" hangingPunct="0"/>
            <a:r>
              <a:rPr lang="ru-RU" b="1">
                <a:latin typeface="Times New Roman" pitchFamily="18" charset="0"/>
                <a:cs typeface="Times New Roman" pitchFamily="18" charset="0"/>
              </a:rPr>
              <a:t>финансовым управлением</a:t>
            </a:r>
            <a:r>
              <a:rPr lang="en-US" b="1">
                <a:latin typeface="Times New Roman" pitchFamily="18" charset="0"/>
                <a:cs typeface="Times New Roman" pitchFamily="18" charset="0"/>
              </a:rPr>
              <a:t> </a:t>
            </a:r>
            <a:r>
              <a:rPr lang="ru-RU" b="1">
                <a:latin typeface="Times New Roman" pitchFamily="18" charset="0"/>
                <a:cs typeface="Times New Roman" pitchFamily="18" charset="0"/>
              </a:rPr>
              <a:t>администрации Усть-Катавского городского округа</a:t>
            </a:r>
          </a:p>
          <a:p>
            <a:pPr algn="ctr" eaLnBrk="0" hangingPunct="0"/>
            <a:r>
              <a:rPr lang="ru-RU" b="1">
                <a:latin typeface="Times New Roman" pitchFamily="18" charset="0"/>
                <a:cs typeface="Times New Roman" pitchFamily="18" charset="0"/>
              </a:rPr>
              <a:t>и отделом экономического развития администрации УКГО</a:t>
            </a:r>
          </a:p>
          <a:p>
            <a:pPr algn="ctr" eaLnBrk="0" hangingPunct="0"/>
            <a:r>
              <a:rPr lang="ru-RU" b="1">
                <a:latin typeface="Times New Roman" pitchFamily="18" charset="0"/>
                <a:cs typeface="Times New Roman" pitchFamily="18" charset="0"/>
              </a:rPr>
              <a:t>Декабрь 2016 года</a:t>
            </a:r>
          </a:p>
        </p:txBody>
      </p:sp>
      <p:pic>
        <p:nvPicPr>
          <p:cNvPr id="13319" name="Picture 6" descr="C:\Users\fin38u5\Desktop\chqlag.jpg"/>
          <p:cNvPicPr>
            <a:picLocks noChangeAspect="1" noChangeArrowheads="1"/>
          </p:cNvPicPr>
          <p:nvPr/>
        </p:nvPicPr>
        <p:blipFill>
          <a:blip r:embed="rId4"/>
          <a:srcRect/>
          <a:stretch>
            <a:fillRect/>
          </a:stretch>
        </p:blipFill>
        <p:spPr bwMode="auto">
          <a:xfrm>
            <a:off x="1042988" y="2997200"/>
            <a:ext cx="1524000" cy="2286000"/>
          </a:xfrm>
          <a:prstGeom prst="rect">
            <a:avLst/>
          </a:prstGeom>
          <a:noFill/>
          <a:ln w="9525">
            <a:noFill/>
            <a:miter lim="800000"/>
            <a:headEnd/>
            <a:tailEnd/>
          </a:ln>
        </p:spPr>
      </p:pic>
      <p:pic>
        <p:nvPicPr>
          <p:cNvPr id="13320" name="Picture 7" descr="C:\Users\fin38u5\Desktop\tbxoxmtk_b.d..jpg"/>
          <p:cNvPicPr>
            <a:picLocks noChangeAspect="1" noChangeArrowheads="1"/>
          </p:cNvPicPr>
          <p:nvPr/>
        </p:nvPicPr>
        <p:blipFill>
          <a:blip r:embed="rId5"/>
          <a:srcRect/>
          <a:stretch>
            <a:fillRect/>
          </a:stretch>
        </p:blipFill>
        <p:spPr bwMode="auto">
          <a:xfrm>
            <a:off x="6635750" y="3068638"/>
            <a:ext cx="1485900" cy="2214562"/>
          </a:xfrm>
          <a:prstGeom prst="rect">
            <a:avLst/>
          </a:prstGeom>
          <a:noFill/>
          <a:ln w="9525">
            <a:noFill/>
            <a:miter lim="800000"/>
            <a:headEnd/>
            <a:tailEnd/>
          </a:ln>
        </p:spPr>
      </p:pic>
      <p:sp>
        <p:nvSpPr>
          <p:cNvPr id="13321" name="Прямоугольник 15"/>
          <p:cNvSpPr>
            <a:spLocks noChangeArrowheads="1"/>
          </p:cNvSpPr>
          <p:nvPr/>
        </p:nvSpPr>
        <p:spPr bwMode="auto">
          <a:xfrm>
            <a:off x="1071563" y="5286375"/>
            <a:ext cx="1476375" cy="369888"/>
          </a:xfrm>
          <a:prstGeom prst="rect">
            <a:avLst/>
          </a:prstGeom>
          <a:noFill/>
          <a:ln w="9525">
            <a:noFill/>
            <a:miter lim="800000"/>
            <a:headEnd/>
            <a:tailEnd/>
          </a:ln>
        </p:spPr>
        <p:txBody>
          <a:bodyPr wrap="none">
            <a:spAutoFit/>
          </a:bodyPr>
          <a:lstStyle/>
          <a:p>
            <a:r>
              <a:rPr lang="ru-RU" sz="1800" b="1">
                <a:latin typeface="Times New Roman" pitchFamily="18" charset="0"/>
                <a:cs typeface="Times New Roman" pitchFamily="18" charset="0"/>
              </a:rPr>
              <a:t>Семков</a:t>
            </a:r>
            <a:r>
              <a:rPr lang="en-US" sz="1800" b="1">
                <a:latin typeface="Times New Roman" pitchFamily="18" charset="0"/>
                <a:cs typeface="Times New Roman" pitchFamily="18" charset="0"/>
              </a:rPr>
              <a:t> </a:t>
            </a:r>
            <a:r>
              <a:rPr lang="ru-RU" sz="1800" b="1">
                <a:latin typeface="Times New Roman" pitchFamily="18" charset="0"/>
                <a:cs typeface="Times New Roman" pitchFamily="18" charset="0"/>
              </a:rPr>
              <a:t>С.Д.</a:t>
            </a:r>
            <a:endParaRPr lang="ru-RU" sz="1800">
              <a:latin typeface="Calibri" pitchFamily="34" charset="0"/>
            </a:endParaRPr>
          </a:p>
        </p:txBody>
      </p:sp>
      <p:sp>
        <p:nvSpPr>
          <p:cNvPr id="13322" name="Прямоугольник 16"/>
          <p:cNvSpPr>
            <a:spLocks noChangeArrowheads="1"/>
          </p:cNvSpPr>
          <p:nvPr/>
        </p:nvSpPr>
        <p:spPr bwMode="auto">
          <a:xfrm>
            <a:off x="6500813" y="5286375"/>
            <a:ext cx="1704975" cy="369888"/>
          </a:xfrm>
          <a:prstGeom prst="rect">
            <a:avLst/>
          </a:prstGeom>
          <a:noFill/>
          <a:ln w="9525">
            <a:noFill/>
            <a:miter lim="800000"/>
            <a:headEnd/>
            <a:tailEnd/>
          </a:ln>
        </p:spPr>
        <p:txBody>
          <a:bodyPr wrap="none">
            <a:spAutoFit/>
          </a:bodyPr>
          <a:lstStyle/>
          <a:p>
            <a:r>
              <a:rPr lang="ru-RU" sz="1800" b="1">
                <a:latin typeface="Times New Roman" pitchFamily="18" charset="0"/>
                <a:cs typeface="Times New Roman" pitchFamily="18" charset="0"/>
              </a:rPr>
              <a:t>Логинова</a:t>
            </a:r>
            <a:r>
              <a:rPr lang="en-US" sz="1800" b="1">
                <a:latin typeface="Times New Roman" pitchFamily="18" charset="0"/>
                <a:cs typeface="Times New Roman" pitchFamily="18" charset="0"/>
              </a:rPr>
              <a:t> </a:t>
            </a:r>
            <a:r>
              <a:rPr lang="ru-RU" sz="1800" b="1">
                <a:latin typeface="Times New Roman" pitchFamily="18" charset="0"/>
                <a:cs typeface="Times New Roman" pitchFamily="18" charset="0"/>
              </a:rPr>
              <a:t>А.П.</a:t>
            </a:r>
            <a:endParaRPr lang="ru-RU" sz="1800">
              <a:latin typeface="Calibri"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894"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37895"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37896" name="Прямоугольник 4"/>
          <p:cNvSpPr>
            <a:spLocks noChangeArrowheads="1"/>
          </p:cNvSpPr>
          <p:nvPr/>
        </p:nvSpPr>
        <p:spPr bwMode="auto">
          <a:xfrm>
            <a:off x="1143000" y="1500188"/>
            <a:ext cx="7286625" cy="396875"/>
          </a:xfrm>
          <a:prstGeom prst="rect">
            <a:avLst/>
          </a:prstGeom>
          <a:noFill/>
          <a:ln w="9525">
            <a:noFill/>
            <a:miter lim="800000"/>
            <a:headEnd/>
            <a:tailEnd/>
          </a:ln>
        </p:spPr>
        <p:txBody>
          <a:bodyPr>
            <a:spAutoFit/>
          </a:bodyPr>
          <a:lstStyle/>
          <a:p>
            <a:pPr algn="ctr"/>
            <a:endParaRPr lang="ru-RU" altLang="ru-RU" sz="2000" b="1">
              <a:solidFill>
                <a:srgbClr val="000000"/>
              </a:solidFill>
              <a:latin typeface="Times New Roman Cyr" pitchFamily="18" charset="0"/>
              <a:cs typeface="Times New Roman Cyr" pitchFamily="18" charset="0"/>
            </a:endParaRPr>
          </a:p>
        </p:txBody>
      </p:sp>
      <p:graphicFrame>
        <p:nvGraphicFramePr>
          <p:cNvPr id="37892" name="Object 4"/>
          <p:cNvGraphicFramePr>
            <a:graphicFrameLocks noChangeAspect="1"/>
          </p:cNvGraphicFramePr>
          <p:nvPr/>
        </p:nvGraphicFramePr>
        <p:xfrm>
          <a:off x="214313" y="2071688"/>
          <a:ext cx="8429625" cy="4264025"/>
        </p:xfrm>
        <a:graphic>
          <a:graphicData uri="http://schemas.openxmlformats.org/presentationml/2006/ole">
            <p:oleObj spid="_x0000_s37892" name="Лист с поддержкой макросов" r:id="rId5" imgW="5372039" imgH="2743173" progId="Excel.SheetMacroEnabled.12">
              <p:embed/>
            </p:oleObj>
          </a:graphicData>
        </a:graphic>
      </p:graphicFrame>
      <p:sp>
        <p:nvSpPr>
          <p:cNvPr id="37897" name="Прямоугольник 7"/>
          <p:cNvSpPr>
            <a:spLocks noChangeArrowheads="1"/>
          </p:cNvSpPr>
          <p:nvPr/>
        </p:nvSpPr>
        <p:spPr bwMode="auto">
          <a:xfrm>
            <a:off x="1285875" y="1428750"/>
            <a:ext cx="7056438" cy="400050"/>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Оборот малых предприятий</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0118"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90119"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90120" name="Прямоугольник 3"/>
          <p:cNvSpPr>
            <a:spLocks noChangeArrowheads="1"/>
          </p:cNvSpPr>
          <p:nvPr/>
        </p:nvSpPr>
        <p:spPr bwMode="auto">
          <a:xfrm>
            <a:off x="1160463" y="1538288"/>
            <a:ext cx="6840537" cy="457200"/>
          </a:xfrm>
          <a:prstGeom prst="rect">
            <a:avLst/>
          </a:prstGeom>
          <a:noFill/>
          <a:ln w="9525">
            <a:noFill/>
            <a:miter lim="800000"/>
            <a:headEnd/>
            <a:tailEnd/>
          </a:ln>
        </p:spPr>
        <p:txBody>
          <a:bodyPr>
            <a:spAutoFit/>
          </a:bodyPr>
          <a:lstStyle/>
          <a:p>
            <a:pPr algn="ctr"/>
            <a:endParaRPr lang="ru-RU" altLang="ru-RU" sz="2400" b="1">
              <a:solidFill>
                <a:srgbClr val="000000"/>
              </a:solidFill>
              <a:latin typeface="Times New Roman Cyr" pitchFamily="18" charset="0"/>
              <a:cs typeface="Times New Roman Cyr" pitchFamily="18" charset="0"/>
            </a:endParaRPr>
          </a:p>
        </p:txBody>
      </p:sp>
      <p:graphicFrame>
        <p:nvGraphicFramePr>
          <p:cNvPr id="90116" name="Object 4"/>
          <p:cNvGraphicFramePr>
            <a:graphicFrameLocks noChangeAspect="1"/>
          </p:cNvGraphicFramePr>
          <p:nvPr/>
        </p:nvGraphicFramePr>
        <p:xfrm>
          <a:off x="214313" y="2286000"/>
          <a:ext cx="8710612" cy="4078288"/>
        </p:xfrm>
        <a:graphic>
          <a:graphicData uri="http://schemas.openxmlformats.org/presentationml/2006/ole">
            <p:oleObj spid="_x0000_s90116" name="Лист с поддержкой макросов" r:id="rId5" imgW="5394930" imgH="2438472" progId="Excel.SheetMacroEnabled.12">
              <p:embed/>
            </p:oleObj>
          </a:graphicData>
        </a:graphic>
      </p:graphicFrame>
      <p:sp>
        <p:nvSpPr>
          <p:cNvPr id="90121" name="Прямоугольник 7"/>
          <p:cNvSpPr>
            <a:spLocks noChangeArrowheads="1"/>
          </p:cNvSpPr>
          <p:nvPr/>
        </p:nvSpPr>
        <p:spPr bwMode="auto">
          <a:xfrm>
            <a:off x="1214438" y="1357313"/>
            <a:ext cx="7056437" cy="708025"/>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Инвестиции в основной капитал  за счет всех источников финансирования</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238"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95239"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95240" name="Прямоугольник 3"/>
          <p:cNvSpPr>
            <a:spLocks noChangeArrowheads="1"/>
          </p:cNvSpPr>
          <p:nvPr/>
        </p:nvSpPr>
        <p:spPr bwMode="auto">
          <a:xfrm>
            <a:off x="1357313" y="1643063"/>
            <a:ext cx="6840537" cy="457200"/>
          </a:xfrm>
          <a:prstGeom prst="rect">
            <a:avLst/>
          </a:prstGeom>
          <a:noFill/>
          <a:ln w="9525">
            <a:noFill/>
            <a:miter lim="800000"/>
            <a:headEnd/>
            <a:tailEnd/>
          </a:ln>
        </p:spPr>
        <p:txBody>
          <a:bodyPr>
            <a:spAutoFit/>
          </a:bodyPr>
          <a:lstStyle/>
          <a:p>
            <a:pPr algn="ctr"/>
            <a:endParaRPr lang="ru-RU" altLang="ru-RU" sz="2400" b="1">
              <a:solidFill>
                <a:srgbClr val="000000"/>
              </a:solidFill>
              <a:latin typeface="Times New Roman Cyr" pitchFamily="18" charset="0"/>
              <a:cs typeface="Times New Roman Cyr" pitchFamily="18" charset="0"/>
            </a:endParaRPr>
          </a:p>
        </p:txBody>
      </p:sp>
      <p:graphicFrame>
        <p:nvGraphicFramePr>
          <p:cNvPr id="95236" name="Object 4"/>
          <p:cNvGraphicFramePr>
            <a:graphicFrameLocks noChangeAspect="1"/>
          </p:cNvGraphicFramePr>
          <p:nvPr/>
        </p:nvGraphicFramePr>
        <p:xfrm>
          <a:off x="214313" y="2071688"/>
          <a:ext cx="8639175" cy="3803650"/>
        </p:xfrm>
        <a:graphic>
          <a:graphicData uri="http://schemas.openxmlformats.org/presentationml/2006/ole">
            <p:oleObj spid="_x0000_s95236" name="Лист с поддержкой макросов" r:id="rId5" imgW="5387372" imgH="2263123" progId="Excel.SheetMacroEnabled.12">
              <p:embed/>
            </p:oleObj>
          </a:graphicData>
        </a:graphic>
      </p:graphicFrame>
      <p:sp>
        <p:nvSpPr>
          <p:cNvPr id="95241" name="Прямоугольник 7"/>
          <p:cNvSpPr>
            <a:spLocks noChangeArrowheads="1"/>
          </p:cNvSpPr>
          <p:nvPr/>
        </p:nvSpPr>
        <p:spPr bwMode="auto">
          <a:xfrm>
            <a:off x="0" y="1428750"/>
            <a:ext cx="9144000" cy="400050"/>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Ввод жилья</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6262"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96263"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96264" name="Прямоугольник 3"/>
          <p:cNvSpPr>
            <a:spLocks noChangeArrowheads="1"/>
          </p:cNvSpPr>
          <p:nvPr/>
        </p:nvSpPr>
        <p:spPr bwMode="auto">
          <a:xfrm>
            <a:off x="1428750" y="1752600"/>
            <a:ext cx="6840538" cy="457200"/>
          </a:xfrm>
          <a:prstGeom prst="rect">
            <a:avLst/>
          </a:prstGeom>
          <a:noFill/>
          <a:ln w="9525">
            <a:noFill/>
            <a:miter lim="800000"/>
            <a:headEnd/>
            <a:tailEnd/>
          </a:ln>
        </p:spPr>
        <p:txBody>
          <a:bodyPr>
            <a:spAutoFit/>
          </a:bodyPr>
          <a:lstStyle/>
          <a:p>
            <a:pPr algn="ctr"/>
            <a:endParaRPr lang="ru-RU" altLang="ru-RU" sz="2400" b="1">
              <a:solidFill>
                <a:srgbClr val="000000"/>
              </a:solidFill>
              <a:latin typeface="Times New Roman Cyr" pitchFamily="18" charset="0"/>
              <a:cs typeface="Times New Roman Cyr" pitchFamily="18" charset="0"/>
            </a:endParaRPr>
          </a:p>
        </p:txBody>
      </p:sp>
      <p:graphicFrame>
        <p:nvGraphicFramePr>
          <p:cNvPr id="96260" name="Object 4"/>
          <p:cNvGraphicFramePr>
            <a:graphicFrameLocks noChangeAspect="1"/>
          </p:cNvGraphicFramePr>
          <p:nvPr/>
        </p:nvGraphicFramePr>
        <p:xfrm>
          <a:off x="214313" y="2143125"/>
          <a:ext cx="8669337" cy="3694113"/>
        </p:xfrm>
        <a:graphic>
          <a:graphicData uri="http://schemas.openxmlformats.org/presentationml/2006/ole">
            <p:oleObj spid="_x0000_s96260" name="Лист с поддержкой макросов" r:id="rId5" imgW="5387372" imgH="2293572" progId="Excel.SheetMacroEnabled.12">
              <p:embed/>
            </p:oleObj>
          </a:graphicData>
        </a:graphic>
      </p:graphicFrame>
      <p:sp>
        <p:nvSpPr>
          <p:cNvPr id="96265" name="Прямоугольник 7"/>
          <p:cNvSpPr>
            <a:spLocks noChangeArrowheads="1"/>
          </p:cNvSpPr>
          <p:nvPr/>
        </p:nvSpPr>
        <p:spPr bwMode="auto">
          <a:xfrm>
            <a:off x="1285875" y="1500188"/>
            <a:ext cx="7056438" cy="400050"/>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Оборот розничной торговли</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7286"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97287"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97288" name="Прямоугольник 4"/>
          <p:cNvSpPr>
            <a:spLocks noChangeArrowheads="1"/>
          </p:cNvSpPr>
          <p:nvPr/>
        </p:nvSpPr>
        <p:spPr bwMode="auto">
          <a:xfrm>
            <a:off x="1285875" y="1762125"/>
            <a:ext cx="6769100" cy="519113"/>
          </a:xfrm>
          <a:prstGeom prst="rect">
            <a:avLst/>
          </a:prstGeom>
          <a:noFill/>
          <a:ln w="9525">
            <a:noFill/>
            <a:miter lim="800000"/>
            <a:headEnd/>
            <a:tailEnd/>
          </a:ln>
        </p:spPr>
        <p:txBody>
          <a:bodyPr>
            <a:spAutoFit/>
          </a:bodyPr>
          <a:lstStyle/>
          <a:p>
            <a:pPr algn="ctr"/>
            <a:endParaRPr lang="ru-RU" altLang="ru-RU" sz="2800" b="1">
              <a:solidFill>
                <a:srgbClr val="000000"/>
              </a:solidFill>
              <a:latin typeface="Times New Roman Cyr" pitchFamily="18" charset="0"/>
              <a:cs typeface="Times New Roman Cyr" pitchFamily="18" charset="0"/>
            </a:endParaRPr>
          </a:p>
        </p:txBody>
      </p:sp>
      <p:graphicFrame>
        <p:nvGraphicFramePr>
          <p:cNvPr id="97284" name="Object 4"/>
          <p:cNvGraphicFramePr>
            <a:graphicFrameLocks noChangeAspect="1"/>
          </p:cNvGraphicFramePr>
          <p:nvPr/>
        </p:nvGraphicFramePr>
        <p:xfrm>
          <a:off x="357188" y="2357438"/>
          <a:ext cx="8548687" cy="3929062"/>
        </p:xfrm>
        <a:graphic>
          <a:graphicData uri="http://schemas.openxmlformats.org/presentationml/2006/ole">
            <p:oleObj spid="_x0000_s97284" name="Лист с поддержкой макросов" r:id="rId5" imgW="5238885" imgH="2286000" progId="Excel.SheetMacroEnabled.12">
              <p:embed/>
            </p:oleObj>
          </a:graphicData>
        </a:graphic>
      </p:graphicFrame>
      <p:sp>
        <p:nvSpPr>
          <p:cNvPr id="97289" name="Прямоугольник 7"/>
          <p:cNvSpPr>
            <a:spLocks noChangeArrowheads="1"/>
          </p:cNvSpPr>
          <p:nvPr/>
        </p:nvSpPr>
        <p:spPr bwMode="auto">
          <a:xfrm>
            <a:off x="1214438" y="1500188"/>
            <a:ext cx="7056437" cy="708025"/>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Динамика номинальной среднемесячной заработной платы и величины прожиточного минимума</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774"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32775"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32776" name="Прямоугольник 3"/>
          <p:cNvSpPr>
            <a:spLocks noChangeArrowheads="1"/>
          </p:cNvSpPr>
          <p:nvPr/>
        </p:nvSpPr>
        <p:spPr bwMode="auto">
          <a:xfrm>
            <a:off x="1000125" y="1571625"/>
            <a:ext cx="7272338" cy="457200"/>
          </a:xfrm>
          <a:prstGeom prst="rect">
            <a:avLst/>
          </a:prstGeom>
          <a:noFill/>
          <a:ln w="9525">
            <a:noFill/>
            <a:miter lim="800000"/>
            <a:headEnd/>
            <a:tailEnd/>
          </a:ln>
        </p:spPr>
        <p:txBody>
          <a:bodyPr>
            <a:spAutoFit/>
          </a:bodyPr>
          <a:lstStyle/>
          <a:p>
            <a:pPr algn="ctr"/>
            <a:endParaRPr lang="ru-RU" altLang="ru-RU" sz="2400" b="1">
              <a:solidFill>
                <a:srgbClr val="000000"/>
              </a:solidFill>
              <a:latin typeface="Times New Roman Cyr" pitchFamily="18" charset="0"/>
              <a:cs typeface="Times New Roman Cyr" pitchFamily="18" charset="0"/>
            </a:endParaRPr>
          </a:p>
        </p:txBody>
      </p:sp>
      <p:graphicFrame>
        <p:nvGraphicFramePr>
          <p:cNvPr id="32772" name="Object 4"/>
          <p:cNvGraphicFramePr>
            <a:graphicFrameLocks noChangeAspect="1"/>
          </p:cNvGraphicFramePr>
          <p:nvPr/>
        </p:nvGraphicFramePr>
        <p:xfrm>
          <a:off x="401638" y="1785938"/>
          <a:ext cx="8580437" cy="4179887"/>
        </p:xfrm>
        <a:graphic>
          <a:graphicData uri="http://schemas.openxmlformats.org/presentationml/2006/ole">
            <p:oleObj spid="_x0000_s32772" name="Лист с поддержкой макросов" r:id="rId5" imgW="5257800" imgH="2571750" progId="Excel.SheetMacroEnabled.12">
              <p:embed/>
            </p:oleObj>
          </a:graphicData>
        </a:graphic>
      </p:graphicFrame>
      <p:sp>
        <p:nvSpPr>
          <p:cNvPr id="32777" name="Прямоугольник 7"/>
          <p:cNvSpPr>
            <a:spLocks noChangeArrowheads="1"/>
          </p:cNvSpPr>
          <p:nvPr/>
        </p:nvSpPr>
        <p:spPr bwMode="auto">
          <a:xfrm>
            <a:off x="1285875" y="1285875"/>
            <a:ext cx="7056438" cy="400050"/>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Рынок труда</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6022"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86023"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86024" name="Прямоугольник 3"/>
          <p:cNvSpPr>
            <a:spLocks noChangeArrowheads="1"/>
          </p:cNvSpPr>
          <p:nvPr/>
        </p:nvSpPr>
        <p:spPr bwMode="auto">
          <a:xfrm>
            <a:off x="1214438" y="1500188"/>
            <a:ext cx="7272337" cy="519112"/>
          </a:xfrm>
          <a:prstGeom prst="rect">
            <a:avLst/>
          </a:prstGeom>
          <a:noFill/>
          <a:ln w="9525">
            <a:noFill/>
            <a:miter lim="800000"/>
            <a:headEnd/>
            <a:tailEnd/>
          </a:ln>
        </p:spPr>
        <p:txBody>
          <a:bodyPr>
            <a:spAutoFit/>
          </a:bodyPr>
          <a:lstStyle/>
          <a:p>
            <a:pPr algn="ctr"/>
            <a:endParaRPr lang="ru-RU" altLang="ru-RU" sz="2800" b="1">
              <a:solidFill>
                <a:srgbClr val="000000"/>
              </a:solidFill>
              <a:latin typeface="Times New Roman Cyr" pitchFamily="18" charset="0"/>
              <a:cs typeface="Times New Roman Cyr" pitchFamily="18" charset="0"/>
            </a:endParaRPr>
          </a:p>
        </p:txBody>
      </p:sp>
      <p:graphicFrame>
        <p:nvGraphicFramePr>
          <p:cNvPr id="86020" name="Object 4"/>
          <p:cNvGraphicFramePr>
            <a:graphicFrameLocks noChangeAspect="1"/>
          </p:cNvGraphicFramePr>
          <p:nvPr/>
        </p:nvGraphicFramePr>
        <p:xfrm>
          <a:off x="357188" y="1857375"/>
          <a:ext cx="8562975" cy="4105275"/>
        </p:xfrm>
        <a:graphic>
          <a:graphicData uri="http://schemas.openxmlformats.org/presentationml/2006/ole">
            <p:oleObj spid="_x0000_s86020" name="Лист с поддержкой макросов" r:id="rId5" imgW="5086485" imgH="2276565" progId="Excel.SheetMacroEnabled.12">
              <p:embed/>
            </p:oleObj>
          </a:graphicData>
        </a:graphic>
      </p:graphicFrame>
      <p:sp>
        <p:nvSpPr>
          <p:cNvPr id="86025" name="Прямоугольник 7"/>
          <p:cNvSpPr>
            <a:spLocks noChangeArrowheads="1"/>
          </p:cNvSpPr>
          <p:nvPr/>
        </p:nvSpPr>
        <p:spPr bwMode="auto">
          <a:xfrm>
            <a:off x="1214438" y="1357313"/>
            <a:ext cx="7056437" cy="400050"/>
          </a:xfrm>
          <a:prstGeom prst="rect">
            <a:avLst/>
          </a:prstGeom>
          <a:noFill/>
          <a:ln w="9525">
            <a:noFill/>
            <a:miter lim="800000"/>
            <a:headEnd/>
            <a:tailEnd/>
          </a:ln>
        </p:spPr>
        <p:txBody>
          <a:bodyPr>
            <a:spAutoFit/>
          </a:bodyPr>
          <a:lstStyle/>
          <a:p>
            <a:pPr algn="ctr"/>
            <a:r>
              <a:rPr lang="ru-RU" altLang="ru-RU" sz="2000" b="1">
                <a:solidFill>
                  <a:srgbClr val="000000"/>
                </a:solidFill>
                <a:latin typeface="Times New Roman Cyr" pitchFamily="18" charset="0"/>
                <a:cs typeface="Times New Roman Cyr" pitchFamily="18" charset="0"/>
              </a:rPr>
              <a:t>Естественное движение населения</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035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0355" name="Rectangle 1"/>
          <p:cNvSpPr>
            <a:spLocks noChangeArrowheads="1"/>
          </p:cNvSpPr>
          <p:nvPr/>
        </p:nvSpPr>
        <p:spPr bwMode="auto">
          <a:xfrm>
            <a:off x="1000125" y="142875"/>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направления налоговой политики</a:t>
            </a:r>
            <a:r>
              <a:rPr lang="en-US" sz="2400" b="1">
                <a:latin typeface="Times New Roman" pitchFamily="18" charset="0"/>
                <a:cs typeface="Times New Roman" pitchFamily="18" charset="0"/>
              </a:rPr>
              <a:t> </a:t>
            </a:r>
          </a:p>
          <a:p>
            <a:pPr algn="ctr"/>
            <a:r>
              <a:rPr lang="ru-RU" sz="2400" b="1">
                <a:latin typeface="Times New Roman" pitchFamily="18" charset="0"/>
                <a:cs typeface="Times New Roman" pitchFamily="18" charset="0"/>
              </a:rPr>
              <a:t>Усть-Катавского городского округа на год</a:t>
            </a:r>
          </a:p>
        </p:txBody>
      </p:sp>
      <p:sp>
        <p:nvSpPr>
          <p:cNvPr id="100356" name="Rectangle 1"/>
          <p:cNvSpPr>
            <a:spLocks noChangeArrowheads="1"/>
          </p:cNvSpPr>
          <p:nvPr/>
        </p:nvSpPr>
        <p:spPr bwMode="auto">
          <a:xfrm>
            <a:off x="142875" y="1071563"/>
            <a:ext cx="8858250" cy="5694362"/>
          </a:xfrm>
          <a:prstGeom prst="rect">
            <a:avLst/>
          </a:prstGeom>
          <a:noFill/>
          <a:ln w="9525">
            <a:noFill/>
            <a:miter lim="800000"/>
            <a:headEnd/>
            <a:tailEnd/>
          </a:ln>
        </p:spPr>
        <p:txBody>
          <a:bodyPr anchor="ctr">
            <a:spAutoFit/>
          </a:bodyPr>
          <a:lstStyle/>
          <a:p>
            <a:pPr indent="449263" algn="just">
              <a:tabLst>
                <a:tab pos="685800" algn="l"/>
              </a:tabLst>
            </a:pPr>
            <a:r>
              <a:rPr lang="ru-RU" sz="1400" b="1">
                <a:latin typeface="Times New Roman" pitchFamily="18" charset="0"/>
                <a:cs typeface="Times New Roman" pitchFamily="18" charset="0"/>
              </a:rPr>
              <a:t>В 2014-2016 году бюджетная и налоговая политика городского округа реализовывалась в сложных экономических условиях и в первую очередь была направлена на сохранение сбалансированности и устойчивости  бюджетной системы городского округа.</a:t>
            </a:r>
          </a:p>
          <a:p>
            <a:pPr indent="449263" algn="just" eaLnBrk="0" hangingPunct="0">
              <a:tabLst>
                <a:tab pos="685800" algn="l"/>
              </a:tabLst>
            </a:pPr>
            <a:r>
              <a:rPr lang="ru-RU" sz="1400" b="1">
                <a:solidFill>
                  <a:srgbClr val="000000"/>
                </a:solidFill>
                <a:latin typeface="Times New Roman" pitchFamily="18" charset="0"/>
                <a:cs typeface="Times New Roman" pitchFamily="18" charset="0"/>
              </a:rPr>
              <a:t>Учитывая повышение основных экономических показателей городского округа в 2016 году, за 11 месяцев 2016 года по некоторым доходным источникам наблюдается</a:t>
            </a:r>
            <a:r>
              <a:rPr lang="ru-RU" sz="1400" b="1">
                <a:latin typeface="Times New Roman" pitchFamily="18" charset="0"/>
                <a:cs typeface="Times New Roman" pitchFamily="18" charset="0"/>
              </a:rPr>
              <a:t> положительная  динамика исполнения бюджета. В</a:t>
            </a:r>
            <a:r>
              <a:rPr lang="ru-RU" sz="1400" b="1">
                <a:solidFill>
                  <a:srgbClr val="000000"/>
                </a:solidFill>
                <a:latin typeface="Times New Roman" pitchFamily="18" charset="0"/>
                <a:cs typeface="Times New Roman" pitchFamily="18" charset="0"/>
              </a:rPr>
              <a:t> сопоставимых условиях к 2015 году доходы 2016 года по отдельным показателям следующие:</a:t>
            </a:r>
            <a:endParaRPr lang="ru-RU" sz="1400" b="1">
              <a:latin typeface="Times New Roman" pitchFamily="18" charset="0"/>
              <a:cs typeface="Times New Roman" pitchFamily="18" charset="0"/>
            </a:endParaRPr>
          </a:p>
          <a:p>
            <a:pPr indent="449263" algn="just" eaLnBrk="0" hangingPunct="0">
              <a:tabLst>
                <a:tab pos="685800" algn="l"/>
              </a:tabLst>
            </a:pPr>
            <a:r>
              <a:rPr lang="ru-RU" sz="1400" b="1">
                <a:solidFill>
                  <a:srgbClr val="000000"/>
                </a:solidFill>
                <a:latin typeface="Times New Roman" pitchFamily="18" charset="0"/>
                <a:cs typeface="Times New Roman" pitchFamily="18" charset="0"/>
              </a:rPr>
              <a:t>- налог на доходы физических лиц получен 84,1 млн.руб., увеличение  на 9,2% связано с перечислением  в феврале 2016 года градообразующим предприятием ФГУП «УКВЗ» налога за декабрь 2015 года, с учетом увеличения ФОТ по предприятию, за счет единовременной выплаты по итогам года. Кроме того, наблюдается рост ФОТ  УКВЗ в течение 2016 года на 9,0%. Так же рост НДФЛ связан с поэтапным увеличением оплаты труда в бюджетной сфере, в соответствии с майскими Указами Президента РФ 2012 года; </a:t>
            </a:r>
            <a:endParaRPr lang="ru-RU" sz="1400" b="1">
              <a:latin typeface="Times New Roman" pitchFamily="18" charset="0"/>
              <a:cs typeface="Times New Roman" pitchFamily="18" charset="0"/>
            </a:endParaRPr>
          </a:p>
          <a:p>
            <a:pPr indent="449263" algn="just" eaLnBrk="0" hangingPunct="0">
              <a:tabLst>
                <a:tab pos="685800" algn="l"/>
              </a:tabLst>
            </a:pPr>
            <a:r>
              <a:rPr lang="ru-RU" sz="1400" b="1">
                <a:solidFill>
                  <a:srgbClr val="000000"/>
                </a:solidFill>
                <a:latin typeface="Times New Roman" pitchFamily="18" charset="0"/>
                <a:cs typeface="Times New Roman" pitchFamily="18" charset="0"/>
              </a:rPr>
              <a:t>- рост показателя по доходам от оказания платных услуг получателями средств бюджетов городских округов на 5,3 млн.руб., связанное с повышением стоимости платы за присмотр и уход за детьми, посещающими дошкольные образовательные учреждения и повышением стоимости за оздоровление детей в загородном лагере «Ребячья Республика»; </a:t>
            </a:r>
            <a:endParaRPr lang="ru-RU" sz="1400" b="1">
              <a:latin typeface="Times New Roman" pitchFamily="18" charset="0"/>
              <a:cs typeface="Times New Roman" pitchFamily="18" charset="0"/>
            </a:endParaRPr>
          </a:p>
          <a:p>
            <a:pPr indent="449263" algn="just" eaLnBrk="0" hangingPunct="0">
              <a:tabLst>
                <a:tab pos="685800" algn="l"/>
              </a:tabLst>
            </a:pPr>
            <a:r>
              <a:rPr lang="ru-RU" sz="1400" b="1">
                <a:solidFill>
                  <a:srgbClr val="000000"/>
                </a:solidFill>
                <a:latin typeface="Times New Roman" pitchFamily="18" charset="0"/>
                <a:cs typeface="Times New Roman" pitchFamily="18" charset="0"/>
              </a:rPr>
              <a:t>- рост показателя по акцизам на нефтепродукты на 1,9 млн.руб., связано с повышением стоимости подакцизных товаров;</a:t>
            </a:r>
            <a:endParaRPr lang="ru-RU" sz="1400" b="1">
              <a:latin typeface="Times New Roman" pitchFamily="18" charset="0"/>
              <a:cs typeface="Times New Roman" pitchFamily="18" charset="0"/>
            </a:endParaRPr>
          </a:p>
          <a:p>
            <a:pPr indent="449263" algn="just" eaLnBrk="0" hangingPunct="0">
              <a:buFontTx/>
              <a:buChar char="-"/>
              <a:tabLst>
                <a:tab pos="685800" algn="l"/>
              </a:tabLst>
            </a:pPr>
            <a:r>
              <a:rPr lang="ru-RU" sz="1400" b="1">
                <a:solidFill>
                  <a:srgbClr val="000000"/>
                </a:solidFill>
                <a:latin typeface="Times New Roman" pitchFamily="18" charset="0"/>
                <a:cs typeface="Times New Roman" pitchFamily="18" charset="0"/>
              </a:rPr>
              <a:t>рост по налогам на имущество на 1,0 млн.руб., в связи с погашением задолженности прошлых лет;</a:t>
            </a:r>
          </a:p>
          <a:p>
            <a:pPr indent="449263" algn="just" eaLnBrk="0" hangingPunct="0">
              <a:buFontTx/>
              <a:buChar char="-"/>
              <a:tabLst>
                <a:tab pos="685800" algn="l"/>
              </a:tabLst>
            </a:pPr>
            <a:r>
              <a:rPr lang="ru-RU" sz="1400" b="1">
                <a:solidFill>
                  <a:srgbClr val="000000"/>
                </a:solidFill>
                <a:latin typeface="Times New Roman" pitchFamily="18" charset="0"/>
                <a:cs typeface="Times New Roman" pitchFamily="18" charset="0"/>
              </a:rPr>
              <a:t>рост  по штрафам, санкциям, возмещению ущерба на 0,5 млн.руб., связано с усилением работы по наказанию за правонарушения;</a:t>
            </a:r>
          </a:p>
          <a:p>
            <a:pPr indent="449263" algn="just" eaLnBrk="0" hangingPunct="0">
              <a:buFontTx/>
              <a:buChar char="-"/>
              <a:tabLst>
                <a:tab pos="685800" algn="l"/>
              </a:tabLst>
            </a:pPr>
            <a:r>
              <a:rPr lang="ru-RU" sz="1400" b="1">
                <a:solidFill>
                  <a:srgbClr val="000000"/>
                </a:solidFill>
                <a:latin typeface="Times New Roman" pitchFamily="18" charset="0"/>
                <a:cs typeface="Times New Roman" pitchFamily="18" charset="0"/>
              </a:rPr>
              <a:t>рост поступлений арендной платы за землю на 0,4 млн.руб., связано с погашением задолженности за прошлые года ООО «Эдельвейс»;</a:t>
            </a:r>
          </a:p>
          <a:p>
            <a:pPr indent="449263" algn="just" eaLnBrk="0" hangingPunct="0">
              <a:buFontTx/>
              <a:buChar char="-"/>
              <a:tabLst>
                <a:tab pos="685800" algn="l"/>
              </a:tabLst>
            </a:pPr>
            <a:r>
              <a:rPr lang="ru-RU" sz="1400" b="1">
                <a:solidFill>
                  <a:srgbClr val="000000"/>
                </a:solidFill>
                <a:latin typeface="Times New Roman" pitchFamily="18" charset="0"/>
                <a:cs typeface="Times New Roman" pitchFamily="18" charset="0"/>
              </a:rPr>
              <a:t>рост поступлений государственной пошлины на 0,3 млн.руб., связано с зачислением в бюджет с 01.01.2016года доходов за госрегистрацию прав на недвижимое имущество через МФЦ.</a:t>
            </a:r>
            <a:endParaRPr lang="ru-RU" sz="1400" b="1">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137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1379" name="Прямоугольник 4"/>
          <p:cNvSpPr>
            <a:spLocks noChangeArrowheads="1"/>
          </p:cNvSpPr>
          <p:nvPr/>
        </p:nvSpPr>
        <p:spPr bwMode="auto">
          <a:xfrm>
            <a:off x="142875" y="1289050"/>
            <a:ext cx="8786813" cy="5310188"/>
          </a:xfrm>
          <a:prstGeom prst="rect">
            <a:avLst/>
          </a:prstGeom>
          <a:noFill/>
          <a:ln w="9525">
            <a:noFill/>
            <a:miter lim="800000"/>
            <a:headEnd/>
            <a:tailEnd/>
          </a:ln>
        </p:spPr>
        <p:txBody>
          <a:bodyPr>
            <a:spAutoFit/>
          </a:bodyPr>
          <a:lstStyle/>
          <a:p>
            <a:pPr indent="449263" algn="just" eaLnBrk="0" hangingPunct="0">
              <a:tabLst>
                <a:tab pos="685800" algn="l"/>
              </a:tabLst>
            </a:pPr>
            <a:r>
              <a:rPr lang="ru-RU" sz="1800" b="1">
                <a:latin typeface="Times New Roman" pitchFamily="18" charset="0"/>
                <a:cs typeface="Times New Roman" pitchFamily="18" charset="0"/>
              </a:rPr>
              <a:t>В 2017-2019 годах прогнозируется стабилизация ситуации в социально-экономическом положении городского округа. Эта перспектива отражена в плановых показателях работы градообразующего предприятия - ФГУП «УКВЗ».  При формировании бюджета учтены внутренние сдерживающие факторы развития: уменьшение потребительского спроса в результате снижения реальной заработной платы и реальных располагаемых доходов населения, высоких кредитных ставок для организаций и населения. </a:t>
            </a:r>
          </a:p>
          <a:p>
            <a:pPr indent="449263" algn="just" eaLnBrk="0" hangingPunct="0">
              <a:tabLst>
                <a:tab pos="685800" algn="l"/>
              </a:tabLst>
            </a:pPr>
            <a:r>
              <a:rPr lang="ru-RU" sz="1800" b="1">
                <a:latin typeface="Times New Roman" pitchFamily="18" charset="0"/>
                <a:cs typeface="Times New Roman" pitchFamily="18" charset="0"/>
              </a:rPr>
              <a:t>Главной задачей налоговой политики</a:t>
            </a:r>
            <a:r>
              <a:rPr lang="en-US" sz="1800" b="1">
                <a:latin typeface="Times New Roman" pitchFamily="18" charset="0"/>
                <a:cs typeface="Times New Roman" pitchFamily="18" charset="0"/>
              </a:rPr>
              <a:t> </a:t>
            </a:r>
            <a:r>
              <a:rPr lang="ru-RU" sz="1800" b="1">
                <a:latin typeface="Times New Roman" pitchFamily="18" charset="0"/>
                <a:cs typeface="Times New Roman" pitchFamily="18" charset="0"/>
              </a:rPr>
              <a:t>Усть-Катавского городского округа является содействие исполнения доходов бюджета в целях выполнения расходных обязательств округа. </a:t>
            </a:r>
          </a:p>
          <a:p>
            <a:pPr indent="449263" algn="just" eaLnBrk="0" hangingPunct="0">
              <a:tabLst>
                <a:tab pos="685800" algn="l"/>
              </a:tabLst>
            </a:pPr>
            <a:r>
              <a:rPr lang="ru-RU" sz="1800" b="1">
                <a:latin typeface="Times New Roman" pitchFamily="18" charset="0"/>
                <a:cs typeface="Times New Roman" pitchFamily="18" charset="0"/>
              </a:rPr>
              <a:t>С учетом предполагаемого изменения регионального бюджетного законодательства для укрепления доходной базы местного бюджета с 1 января 2017 года в бюджет городского округа передан норматив отчислений от налога, взимаемого в связи с применением упрощенной системы налогообложения, в размере 50%, это нам принесет доходы в сумме 8,3 млн.руб.</a:t>
            </a:r>
          </a:p>
          <a:p>
            <a:pPr indent="449263" algn="just" eaLnBrk="0" hangingPunct="0">
              <a:tabLst>
                <a:tab pos="685800" algn="l"/>
              </a:tabLst>
            </a:pPr>
            <a:r>
              <a:rPr lang="ru-RU" sz="1800" b="1">
                <a:latin typeface="Times New Roman" pitchFamily="18" charset="0"/>
                <a:cs typeface="Times New Roman" pitchFamily="18" charset="0"/>
              </a:rPr>
              <a:t>Для укрепления доходной базы местного бюджета с 1 января 2017 года в бюджет городского округа передан норматив отчислений от государственной пошлины при предоставлении государственных услуг через МФЦ в размере 100%, что принесет в бюджет доходы в сумме 0,8 млн.руб.</a:t>
            </a:r>
          </a:p>
        </p:txBody>
      </p:sp>
      <p:sp>
        <p:nvSpPr>
          <p:cNvPr id="101380"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направления налоговой политики</a:t>
            </a:r>
            <a:r>
              <a:rPr lang="en-US" sz="2400" b="1">
                <a:latin typeface="Times New Roman" pitchFamily="18" charset="0"/>
                <a:cs typeface="Times New Roman" pitchFamily="18" charset="0"/>
              </a:rPr>
              <a:t> </a:t>
            </a:r>
          </a:p>
          <a:p>
            <a:pPr algn="ctr"/>
            <a:r>
              <a:rPr lang="ru-RU" sz="2400" b="1">
                <a:latin typeface="Times New Roman" pitchFamily="18" charset="0"/>
                <a:cs typeface="Times New Roman" pitchFamily="18" charset="0"/>
              </a:rPr>
              <a:t>Усть-Катавского городского округа на год</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0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2403" name="Прямоугольник 4"/>
          <p:cNvSpPr>
            <a:spLocks noChangeArrowheads="1"/>
          </p:cNvSpPr>
          <p:nvPr/>
        </p:nvSpPr>
        <p:spPr bwMode="auto">
          <a:xfrm>
            <a:off x="142875" y="1365250"/>
            <a:ext cx="8786813" cy="5078413"/>
          </a:xfrm>
          <a:prstGeom prst="rect">
            <a:avLst/>
          </a:prstGeom>
          <a:noFill/>
          <a:ln w="9525">
            <a:noFill/>
            <a:miter lim="800000"/>
            <a:headEnd/>
            <a:tailEnd/>
          </a:ln>
        </p:spPr>
        <p:txBody>
          <a:bodyPr>
            <a:spAutoFit/>
          </a:bodyPr>
          <a:lstStyle/>
          <a:p>
            <a:pPr indent="449263" algn="just" eaLnBrk="0" hangingPunct="0">
              <a:tabLst>
                <a:tab pos="685800" algn="l"/>
              </a:tabLst>
            </a:pPr>
            <a:r>
              <a:rPr lang="ru-RU" sz="1800" b="1">
                <a:latin typeface="Times New Roman" pitchFamily="18" charset="0"/>
                <a:cs typeface="Times New Roman" pitchFamily="18" charset="0"/>
              </a:rPr>
              <a:t>В 2017 окажет влияние на доходы бюджета городского округа принятие федерального закона от 03.07.2016 г. № 360-ФЗ, которым введен мораторий на увеличение при исчислении имущественных налогов кадастровой стоимости объектов недвижимости и земельных участков. При этом, для целей налогообложения предусматривается использование пониженной кадастровой стоимости объектов. Это повлечет уменьшение доходов бюджета по земельному налогу. Для того, чтобы избежать крупных потерь бюджета, предприняты следующие меры: решением Собрания депутатов от 25.11.2016 № 183 внесены изменения в Положение о земельном налоге, предусматривающее повышение ставок, действовавших на территории городского округа до 2011 года. Даже в результате предпринятых мер, бюджет недополучит доходов в сумме 3,5   млн.рублей. Механизмы компенсации из федерального бюджета соответствующих потерь бюджета отсутствуют. </a:t>
            </a:r>
          </a:p>
          <a:p>
            <a:pPr indent="449263" algn="just" eaLnBrk="0" hangingPunct="0">
              <a:tabLst>
                <a:tab pos="685800" algn="l"/>
              </a:tabLst>
            </a:pPr>
            <a:r>
              <a:rPr lang="ru-RU" sz="1800" b="1">
                <a:latin typeface="Times New Roman" pitchFamily="18" charset="0"/>
                <a:cs typeface="Times New Roman" pitchFamily="18" charset="0"/>
              </a:rPr>
              <a:t>Сохраняется практика предоставления на федеральном уровне налоговых льгот по налогам, зачисляемым в местные бюджеты. Объем таких преференций организациям составляет значительную сумму, по итогам 2015 года это 0,6 млн. рублей. При этом вопрос компенсации из федерального бюджета соответствующих выпадающих доходов местного бюджета до сих пор не решен. </a:t>
            </a:r>
          </a:p>
        </p:txBody>
      </p:sp>
      <p:sp>
        <p:nvSpPr>
          <p:cNvPr id="102404" name="Rectangle 1"/>
          <p:cNvSpPr>
            <a:spLocks noChangeArrowheads="1"/>
          </p:cNvSpPr>
          <p:nvPr/>
        </p:nvSpPr>
        <p:spPr bwMode="auto">
          <a:xfrm>
            <a:off x="1000125" y="288925"/>
            <a:ext cx="8143875" cy="822325"/>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направления налоговой политики</a:t>
            </a:r>
            <a:r>
              <a:rPr lang="en-US" sz="2400" b="1">
                <a:latin typeface="Times New Roman" pitchFamily="18" charset="0"/>
                <a:cs typeface="Times New Roman" pitchFamily="18" charset="0"/>
              </a:rPr>
              <a:t> </a:t>
            </a:r>
          </a:p>
          <a:p>
            <a:pPr algn="ctr"/>
            <a:r>
              <a:rPr lang="ru-RU" sz="2400" b="1">
                <a:latin typeface="Times New Roman" pitchFamily="18" charset="0"/>
                <a:cs typeface="Times New Roman" pitchFamily="18" charset="0"/>
              </a:rPr>
              <a:t>Усть-Катавского городского округа на год</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339" name="Rectangle 1"/>
          <p:cNvSpPr>
            <a:spLocks noChangeArrowheads="1"/>
          </p:cNvSpPr>
          <p:nvPr/>
        </p:nvSpPr>
        <p:spPr bwMode="auto">
          <a:xfrm>
            <a:off x="142875" y="1293813"/>
            <a:ext cx="9001125" cy="5538787"/>
          </a:xfrm>
          <a:prstGeom prst="rect">
            <a:avLst/>
          </a:prstGeom>
          <a:noFill/>
          <a:ln w="9525">
            <a:noFill/>
            <a:miter lim="800000"/>
            <a:headEnd/>
            <a:tailEnd/>
          </a:ln>
        </p:spPr>
        <p:txBody>
          <a:bodyPr anchor="ctr">
            <a:spAutoFit/>
          </a:bodyPr>
          <a:lstStyle/>
          <a:p>
            <a:pPr>
              <a:tabLst>
                <a:tab pos="-1981200" algn="l"/>
              </a:tabLst>
            </a:pPr>
            <a:r>
              <a:rPr lang="ru-RU" sz="1800" b="1">
                <a:latin typeface="Times New Roman" pitchFamily="18" charset="0"/>
                <a:cs typeface="Times New Roman" pitchFamily="18" charset="0"/>
              </a:rPr>
              <a:t>		</a:t>
            </a:r>
            <a:r>
              <a:rPr lang="ru-RU" sz="1400" b="1">
                <a:latin typeface="Times New Roman" pitchFamily="18" charset="0"/>
                <a:cs typeface="Times New Roman" pitchFamily="18" charset="0"/>
              </a:rPr>
              <a:t>Вашему вниманию представлен материал «Бюджет для граждан», который поможет</a:t>
            </a:r>
            <a:r>
              <a:rPr lang="en-US" sz="1400" b="1">
                <a:latin typeface="Times New Roman" pitchFamily="18" charset="0"/>
                <a:cs typeface="Times New Roman" pitchFamily="18" charset="0"/>
              </a:rPr>
              <a:t> </a:t>
            </a:r>
            <a:r>
              <a:rPr lang="ru-RU" sz="1400" b="1">
                <a:latin typeface="Times New Roman" pitchFamily="18" charset="0"/>
                <a:cs typeface="Times New Roman" pitchFamily="18" charset="0"/>
              </a:rPr>
              <a:t>разобраться в главном финансовом документе Усть-Катавского городского округа, понять, как</a:t>
            </a:r>
            <a:r>
              <a:rPr lang="en-US" sz="1400" b="1">
                <a:latin typeface="Times New Roman" pitchFamily="18" charset="0"/>
                <a:cs typeface="Times New Roman" pitchFamily="18" charset="0"/>
              </a:rPr>
              <a:t> </a:t>
            </a:r>
            <a:r>
              <a:rPr lang="ru-RU" sz="1400" b="1">
                <a:latin typeface="Times New Roman" pitchFamily="18" charset="0"/>
                <a:cs typeface="Times New Roman" pitchFamily="18" charset="0"/>
              </a:rPr>
              <a:t>формируется и расходуется бюджет нашего округа.</a:t>
            </a:r>
          </a:p>
          <a:p>
            <a:pPr eaLnBrk="0" hangingPunct="0">
              <a:tabLst>
                <a:tab pos="-1981200" algn="l"/>
              </a:tabLst>
            </a:pPr>
            <a:r>
              <a:rPr lang="ru-RU" sz="1400" b="1">
                <a:latin typeface="Times New Roman" pitchFamily="18" charset="0"/>
                <a:cs typeface="Times New Roman" pitchFamily="18" charset="0"/>
              </a:rPr>
              <a:t>		В 2017 -2019 годы бюджетная политика городского округа должна учитывать прогнозируемые риски развития экономики городского округа, влияние внешнеэкономических факторов и предусматривать реальные меры по минимизации их неблагоприятного влияния на качество жизни населения округа, поэтому в целях основополагающего документа, который используется при формировании бюджета используется прогноз социально-экономического развития на трёхлетний период. Принято решение формировать проект бюджета бездефицитный, этот подход позволит предотвратить риски, связанные с принятием расходных обязательств, не обеспеченных источниками. Так же, при этом подходе мы получаем реальные возможности уточнения расходной части бюджета вначале 2017 года на остатки средств, которые получим в ходе исполнения бюджета за 2016 год.</a:t>
            </a:r>
          </a:p>
          <a:p>
            <a:pPr eaLnBrk="0" hangingPunct="0">
              <a:tabLst>
                <a:tab pos="-1981200" algn="l"/>
              </a:tabLst>
            </a:pPr>
            <a:r>
              <a:rPr lang="ru-RU" sz="1400" b="1">
                <a:latin typeface="Times New Roman" pitchFamily="18" charset="0"/>
                <a:cs typeface="Times New Roman" pitchFamily="18" charset="0"/>
              </a:rPr>
              <a:t>		Доходы бюджета на 2017 -2019 годы сформированы с учетом изменений федерального бюджетного и налогового законодательства. Общий объем доходов на 2017 год составит 729,6 млн.рублей, что на 66 млн.рублей выше первоначально принятого бюджета на 2016 год. Расходы бюджета формируются по программному принципу, т.е. в более удобном для жителей округа формате. Рассматривая отдельные программы можно выделить расходы, интересующие каждого из вас. Так же при программном планировании более четко прослеживается цель мероприятий и результат, что позволяет оценить насколько эффективно используются бюджетные</a:t>
            </a:r>
            <a:r>
              <a:rPr lang="en-US" sz="1400" b="1">
                <a:latin typeface="Times New Roman" pitchFamily="18" charset="0"/>
                <a:cs typeface="Times New Roman" pitchFamily="18" charset="0"/>
              </a:rPr>
              <a:t> </a:t>
            </a:r>
            <a:r>
              <a:rPr lang="ru-RU" sz="1400" b="1">
                <a:latin typeface="Times New Roman" pitchFamily="18" charset="0"/>
                <a:cs typeface="Times New Roman" pitchFamily="18" charset="0"/>
              </a:rPr>
              <a:t>средства. Как и в предыдущие годы  бюджет 2017-2019 годов сохранит свою социальную направленность, доля социальных расходов в следующем году составит 87% от общего объёма расходов или 633,5 млн.рублей.</a:t>
            </a:r>
          </a:p>
          <a:p>
            <a:pPr eaLnBrk="0" hangingPunct="0">
              <a:tabLst>
                <a:tab pos="-1981200" algn="l"/>
              </a:tabLst>
            </a:pPr>
            <a:r>
              <a:rPr lang="ru-RU" sz="1400" b="1">
                <a:latin typeface="Times New Roman" pitchFamily="18" charset="0"/>
                <a:cs typeface="Times New Roman" pitchFamily="18" charset="0"/>
              </a:rPr>
              <a:t>		Надеюсь, что знакомство с бюджетом округа будет для вас интересным, полезным и даст возможность с пониманием участвовать в принятии общих решений на благо жителей нашего округа. </a:t>
            </a:r>
          </a:p>
          <a:p>
            <a:pPr eaLnBrk="0" hangingPunct="0">
              <a:tabLst>
                <a:tab pos="-1981200" algn="l"/>
              </a:tabLst>
            </a:pPr>
            <a:r>
              <a:rPr lang="ru-RU" sz="1400" b="1">
                <a:latin typeface="Times New Roman" pitchFamily="18" charset="0"/>
                <a:cs typeface="Times New Roman" pitchFamily="18" charset="0"/>
              </a:rPr>
              <a:t>		С уважением, глава Усть-Катавского городского округа Семков С.Д. </a:t>
            </a:r>
          </a:p>
          <a:p>
            <a:pPr eaLnBrk="0" hangingPunct="0">
              <a:tabLst>
                <a:tab pos="-1981200" algn="l"/>
              </a:tabLst>
            </a:pPr>
            <a:endParaRPr lang="ru-RU" sz="1400" b="1">
              <a:latin typeface="Times New Roman" pitchFamily="18" charset="0"/>
              <a:cs typeface="Times New Roman" pitchFamily="18" charset="0"/>
            </a:endParaRPr>
          </a:p>
        </p:txBody>
      </p:sp>
      <p:sp>
        <p:nvSpPr>
          <p:cNvPr id="14340" name="Заголовок 1"/>
          <p:cNvSpPr txBox="1">
            <a:spLocks/>
          </p:cNvSpPr>
          <p:nvPr/>
        </p:nvSpPr>
        <p:spPr bwMode="auto">
          <a:xfrm>
            <a:off x="1214438" y="214313"/>
            <a:ext cx="7561262" cy="1008062"/>
          </a:xfrm>
          <a:prstGeom prst="rect">
            <a:avLst/>
          </a:prstGeom>
          <a:noFill/>
          <a:ln w="9525">
            <a:noFill/>
            <a:miter lim="800000"/>
            <a:headEnd/>
            <a:tailEnd/>
          </a:ln>
        </p:spPr>
        <p:txBody>
          <a:bodyPr anchor="ctr"/>
          <a:lstStyle/>
          <a:p>
            <a:pPr algn="ctr"/>
            <a:r>
              <a:rPr lang="ru-RU" sz="2600" b="1">
                <a:latin typeface="Times New Roman" pitchFamily="18" charset="0"/>
                <a:cs typeface="Times New Roman" pitchFamily="18" charset="0"/>
              </a:rPr>
              <a:t>Обращение главы Усть-Катавского городского округа Семкова С.Д.</a:t>
            </a:r>
            <a:endParaRPr lang="ru-RU" sz="2600">
              <a:latin typeface="Times New Roman" pitchFamily="18"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342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3427" name="Прямоугольник 4"/>
          <p:cNvSpPr>
            <a:spLocks noChangeArrowheads="1"/>
          </p:cNvSpPr>
          <p:nvPr/>
        </p:nvSpPr>
        <p:spPr bwMode="auto">
          <a:xfrm>
            <a:off x="142875" y="1593850"/>
            <a:ext cx="8786813" cy="3692525"/>
          </a:xfrm>
          <a:prstGeom prst="rect">
            <a:avLst/>
          </a:prstGeom>
          <a:noFill/>
          <a:ln w="9525">
            <a:noFill/>
            <a:miter lim="800000"/>
            <a:headEnd/>
            <a:tailEnd/>
          </a:ln>
        </p:spPr>
        <p:txBody>
          <a:bodyPr>
            <a:spAutoFit/>
          </a:bodyPr>
          <a:lstStyle/>
          <a:p>
            <a:pPr indent="449263" algn="just">
              <a:tabLst>
                <a:tab pos="685800" algn="l"/>
              </a:tabLst>
            </a:pPr>
            <a:r>
              <a:rPr lang="ru-RU" sz="1800" b="1">
                <a:latin typeface="Times New Roman" pitchFamily="18" charset="0"/>
                <a:cs typeface="Times New Roman" pitchFamily="18" charset="0"/>
              </a:rPr>
              <a:t>	В 2015 и 2016 годах бюджетная политика городского округа  осуществлялась в условиях экономической нестабильности, с учетом этого основной задачей являлось поддержание сбалансированности бюджета, в том числе проводилась постоянная работа по укреплению его доходной части и ограничению роста бюджетных расходов. В этих целях проводится  оптимизации расходов.</a:t>
            </a:r>
          </a:p>
          <a:p>
            <a:pPr indent="449263" algn="just">
              <a:tabLst>
                <a:tab pos="685800" algn="l"/>
              </a:tabLst>
            </a:pPr>
            <a:r>
              <a:rPr lang="ru-RU" sz="1800" b="1">
                <a:latin typeface="Times New Roman" pitchFamily="18" charset="0"/>
                <a:cs typeface="Times New Roman" pitchFamily="18" charset="0"/>
              </a:rPr>
              <a:t>	В 2016 году в рамках оптимизации расходов были приняты следующие решения: прекращена работа кинотеатра «Родина», а кинопоказ, с возможностью демонстрации цифрового широкоформатного просмотра фильмов организован во Дворце культуры им.Т.Я.Белоконева. Оптимизирована структура Управления образования и Управления культуры, исключены дублирующие функции одноименных казённых учреждений МКУ «Управление образования» и МКУ «Управление культуры». </a:t>
            </a:r>
          </a:p>
        </p:txBody>
      </p:sp>
      <p:sp>
        <p:nvSpPr>
          <p:cNvPr id="103428" name="Rectangle 1"/>
          <p:cNvSpPr>
            <a:spLocks noChangeArrowheads="1"/>
          </p:cNvSpPr>
          <p:nvPr/>
        </p:nvSpPr>
        <p:spPr bwMode="auto">
          <a:xfrm>
            <a:off x="1000125" y="288925"/>
            <a:ext cx="8143875" cy="822325"/>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направления бюджетной политики</a:t>
            </a:r>
            <a:r>
              <a:rPr lang="en-US" sz="2400" b="1">
                <a:latin typeface="Times New Roman" pitchFamily="18" charset="0"/>
                <a:cs typeface="Times New Roman" pitchFamily="18" charset="0"/>
              </a:rPr>
              <a:t> </a:t>
            </a:r>
          </a:p>
          <a:p>
            <a:pPr algn="ctr"/>
            <a:r>
              <a:rPr lang="ru-RU" sz="2400" b="1">
                <a:latin typeface="Times New Roman" pitchFamily="18" charset="0"/>
                <a:cs typeface="Times New Roman" pitchFamily="18" charset="0"/>
              </a:rPr>
              <a:t>Усть-Катавского городского округа на год</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445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4451" name="Прямоугольник 2"/>
          <p:cNvSpPr>
            <a:spLocks noChangeArrowheads="1"/>
          </p:cNvSpPr>
          <p:nvPr/>
        </p:nvSpPr>
        <p:spPr bwMode="auto">
          <a:xfrm>
            <a:off x="1000125" y="142875"/>
            <a:ext cx="7929563" cy="1187450"/>
          </a:xfrm>
          <a:prstGeom prst="rect">
            <a:avLst/>
          </a:prstGeom>
          <a:noFill/>
          <a:ln w="9525">
            <a:noFill/>
            <a:miter lim="800000"/>
            <a:headEnd/>
            <a:tailEnd/>
          </a:ln>
        </p:spPr>
        <p:txBody>
          <a:bodyPr>
            <a:spAutoFit/>
          </a:bodyPr>
          <a:lstStyle/>
          <a:p>
            <a:pPr algn="ctr"/>
            <a:r>
              <a:rPr lang="ru-RU" sz="2400" b="1">
                <a:latin typeface="Times New Roman" pitchFamily="18" charset="0"/>
                <a:cs typeface="Times New Roman" pitchFamily="18" charset="0"/>
              </a:rPr>
              <a:t>Основные характеристики бюджета Усть-Катавского городского округа на 2017 год и на плановый период 2018 и 2019 годов (млн. руб.)</a:t>
            </a:r>
          </a:p>
        </p:txBody>
      </p:sp>
      <p:graphicFrame>
        <p:nvGraphicFramePr>
          <p:cNvPr id="88103" name="Group 39"/>
          <p:cNvGraphicFramePr>
            <a:graphicFrameLocks noGrp="1"/>
          </p:cNvGraphicFramePr>
          <p:nvPr/>
        </p:nvGraphicFramePr>
        <p:xfrm>
          <a:off x="642938" y="1892300"/>
          <a:ext cx="8001000" cy="3394076"/>
        </p:xfrm>
        <a:graphic>
          <a:graphicData uri="http://schemas.openxmlformats.org/drawingml/2006/table">
            <a:tbl>
              <a:tblPr/>
              <a:tblGrid>
                <a:gridCol w="3786187"/>
                <a:gridCol w="1417638"/>
                <a:gridCol w="1398587"/>
                <a:gridCol w="1398588"/>
              </a:tblGrid>
              <a:tr h="4032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Наименование</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Сумма тыс.руб.</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r>
              <a:tr h="404813">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2017г.</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2018г.</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2019г.</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889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Доходы - всего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729,7</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596,6</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607,1</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49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Расходы - всего,</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729,7</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596,6</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607,1</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05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Профицит (+), дефицит (-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938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Верхний предел муниципального внутреннего долга (по состоянию на 1 января года, следующего за очередным финансовым годом)</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7,0</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7,5</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8,0</a:t>
                      </a:r>
                    </a:p>
                  </a:txBody>
                  <a:tcPr marL="68580" marR="68580" marT="0" marB="0" anchor="b"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4584"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graphicFrame>
        <p:nvGraphicFramePr>
          <p:cNvPr id="24582" name="Object 6"/>
          <p:cNvGraphicFramePr>
            <a:graphicFrameLocks/>
          </p:cNvGraphicFramePr>
          <p:nvPr/>
        </p:nvGraphicFramePr>
        <p:xfrm>
          <a:off x="642938" y="1719263"/>
          <a:ext cx="8058150" cy="3495675"/>
        </p:xfrm>
        <a:graphic>
          <a:graphicData uri="http://schemas.openxmlformats.org/presentationml/2006/ole">
            <p:oleObj spid="_x0000_s24582" name="Worksheet" r:id="rId5" imgW="8058194" imgH="3343275" progId="Excel.Sheet.8">
              <p:embed/>
            </p:oleObj>
          </a:graphicData>
        </a:graphic>
      </p:graphicFrame>
      <p:sp>
        <p:nvSpPr>
          <p:cNvPr id="24585" name="Rectangle 4"/>
          <p:cNvSpPr>
            <a:spLocks noChangeArrowheads="1"/>
          </p:cNvSpPr>
          <p:nvPr/>
        </p:nvSpPr>
        <p:spPr bwMode="auto">
          <a:xfrm>
            <a:off x="1000125" y="146050"/>
            <a:ext cx="8143875" cy="946150"/>
          </a:xfrm>
          <a:prstGeom prst="rect">
            <a:avLst/>
          </a:prstGeom>
          <a:noFill/>
          <a:ln w="9525">
            <a:noFill/>
            <a:miter lim="800000"/>
            <a:headEnd/>
            <a:tailEnd/>
          </a:ln>
        </p:spPr>
        <p:txBody>
          <a:bodyPr anchor="ctr">
            <a:spAutoFit/>
          </a:bodyPr>
          <a:lstStyle/>
          <a:p>
            <a:pPr algn="ctr"/>
            <a:r>
              <a:rPr lang="ru-RU" sz="2800" b="1">
                <a:latin typeface="Times New Roman" pitchFamily="18" charset="0"/>
                <a:cs typeface="Times New Roman" pitchFamily="18" charset="0"/>
              </a:rPr>
              <a:t>Доходы бюджета Усть-Катавского городского округа на 2017 год</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5002"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85003" name="Rectangle 5"/>
          <p:cNvSpPr>
            <a:spLocks noChangeArrowheads="1"/>
          </p:cNvSpPr>
          <p:nvPr/>
        </p:nvSpPr>
        <p:spPr bwMode="auto">
          <a:xfrm>
            <a:off x="1000125" y="217488"/>
            <a:ext cx="7929563" cy="523875"/>
          </a:xfrm>
          <a:prstGeom prst="rect">
            <a:avLst/>
          </a:prstGeom>
          <a:noFill/>
          <a:ln w="9525">
            <a:noFill/>
            <a:miter lim="800000"/>
            <a:headEnd/>
            <a:tailEnd/>
          </a:ln>
        </p:spPr>
        <p:txBody>
          <a:bodyPr anchor="ctr">
            <a:spAutoFit/>
          </a:bodyPr>
          <a:lstStyle/>
          <a:p>
            <a:pPr algn="ctr"/>
            <a:r>
              <a:rPr lang="ru-RU" sz="2800" b="1">
                <a:latin typeface="Times New Roman" pitchFamily="18" charset="0"/>
                <a:cs typeface="Times New Roman" pitchFamily="18" charset="0"/>
              </a:rPr>
              <a:t>Собственные доходы бюджета на 2017 год</a:t>
            </a:r>
          </a:p>
        </p:txBody>
      </p:sp>
      <p:sp>
        <p:nvSpPr>
          <p:cNvPr id="85004"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p>
        </p:txBody>
      </p:sp>
      <p:graphicFrame>
        <p:nvGraphicFramePr>
          <p:cNvPr id="85000" name="Object 8"/>
          <p:cNvGraphicFramePr>
            <a:graphicFrameLocks noChangeAspect="1"/>
          </p:cNvGraphicFramePr>
          <p:nvPr/>
        </p:nvGraphicFramePr>
        <p:xfrm>
          <a:off x="1357313" y="1419225"/>
          <a:ext cx="6648450" cy="4367213"/>
        </p:xfrm>
        <a:graphic>
          <a:graphicData uri="http://schemas.openxmlformats.org/presentationml/2006/ole">
            <p:oleObj spid="_x0000_s85000" name="Worksheet" r:id="rId5" imgW="6648582" imgH="3400304" progId="Excel.Sheet.8">
              <p:embed/>
            </p:oleObj>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751"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graphicFrame>
        <p:nvGraphicFramePr>
          <p:cNvPr id="31749" name="Object 5"/>
          <p:cNvGraphicFramePr>
            <a:graphicFrameLocks/>
          </p:cNvGraphicFramePr>
          <p:nvPr/>
        </p:nvGraphicFramePr>
        <p:xfrm>
          <a:off x="1143000" y="1071563"/>
          <a:ext cx="7286625" cy="3519487"/>
        </p:xfrm>
        <a:graphic>
          <a:graphicData uri="http://schemas.openxmlformats.org/presentationml/2006/ole">
            <p:oleObj spid="_x0000_s31749" name="Worksheet" r:id="rId5" imgW="6457818" imgH="2943346" progId="Excel.Sheet.8">
              <p:embed/>
            </p:oleObj>
          </a:graphicData>
        </a:graphic>
      </p:graphicFrame>
      <p:sp>
        <p:nvSpPr>
          <p:cNvPr id="31752" name="Rectangle 6"/>
          <p:cNvSpPr>
            <a:spLocks noChangeArrowheads="1"/>
          </p:cNvSpPr>
          <p:nvPr/>
        </p:nvSpPr>
        <p:spPr bwMode="auto">
          <a:xfrm>
            <a:off x="935038" y="150813"/>
            <a:ext cx="8220075" cy="1800225"/>
          </a:xfrm>
          <a:prstGeom prst="rect">
            <a:avLst/>
          </a:prstGeom>
          <a:noFill/>
          <a:ln w="9525">
            <a:noFill/>
            <a:miter lim="800000"/>
            <a:headEnd/>
            <a:tailEnd/>
          </a:ln>
        </p:spPr>
        <p:txBody>
          <a:bodyPr wrap="none" anchor="ctr">
            <a:spAutoFit/>
          </a:bodyPr>
          <a:lstStyle/>
          <a:p>
            <a:pPr algn="ctr"/>
            <a:r>
              <a:rPr lang="ru-RU" sz="2800" b="1">
                <a:latin typeface="Times New Roman" pitchFamily="18" charset="0"/>
                <a:cs typeface="Times New Roman" pitchFamily="18" charset="0"/>
              </a:rPr>
              <a:t>Структура межбюджетных трансфертов на 2017г.</a:t>
            </a:r>
          </a:p>
          <a:p>
            <a:pPr algn="ctr"/>
            <a:endParaRPr lang="ru-RU" sz="2800" b="1">
              <a:latin typeface="Times New Roman" pitchFamily="18" charset="0"/>
              <a:cs typeface="Times New Roman" pitchFamily="18" charset="0"/>
            </a:endParaRPr>
          </a:p>
          <a:p>
            <a:pPr algn="ctr"/>
            <a:endParaRPr lang="ru-RU" sz="2800" b="1">
              <a:latin typeface="Times New Roman" pitchFamily="18" charset="0"/>
              <a:cs typeface="Times New Roman" pitchFamily="18" charset="0"/>
            </a:endParaRPr>
          </a:p>
          <a:p>
            <a:pPr algn="ctr" eaLnBrk="0" hangingPunct="0"/>
            <a:endParaRPr lang="ru-RU" sz="2800" b="1">
              <a:latin typeface="Times New Roman" pitchFamily="18" charset="0"/>
              <a:cs typeface="Times New Roman" pitchFamily="18" charset="0"/>
            </a:endParaRPr>
          </a:p>
        </p:txBody>
      </p:sp>
      <p:sp>
        <p:nvSpPr>
          <p:cNvPr id="31753" name="Rectangle 7"/>
          <p:cNvSpPr>
            <a:spLocks noChangeArrowheads="1"/>
          </p:cNvSpPr>
          <p:nvPr/>
        </p:nvSpPr>
        <p:spPr bwMode="auto">
          <a:xfrm>
            <a:off x="142875" y="4714875"/>
            <a:ext cx="8786813" cy="2032000"/>
          </a:xfrm>
          <a:prstGeom prst="rect">
            <a:avLst/>
          </a:prstGeom>
          <a:noFill/>
          <a:ln w="9525">
            <a:noFill/>
            <a:miter lim="800000"/>
            <a:headEnd/>
            <a:tailEnd/>
          </a:ln>
        </p:spPr>
        <p:txBody>
          <a:bodyPr anchor="ctr">
            <a:spAutoFit/>
          </a:bodyPr>
          <a:lstStyle/>
          <a:p>
            <a:pPr>
              <a:tabLst>
                <a:tab pos="161925" algn="l"/>
              </a:tabLst>
            </a:pPr>
            <a:r>
              <a:rPr lang="ru-RU" sz="1800" b="1">
                <a:latin typeface="Times New Roman" pitchFamily="18" charset="0"/>
                <a:cs typeface="Times New Roman" pitchFamily="18" charset="0"/>
              </a:rPr>
              <a:t>Виды финансовой помощи в бюджет Усть-Катавского городского округа из федерального бюджета и бюджета Челябинской области</a:t>
            </a:r>
          </a:p>
          <a:p>
            <a:pPr eaLnBrk="0" hangingPunct="0">
              <a:tabLst>
                <a:tab pos="161925" algn="l"/>
              </a:tabLst>
            </a:pPr>
            <a:r>
              <a:rPr lang="ru-RU" sz="1800" b="1">
                <a:latin typeface="Times New Roman" pitchFamily="18" charset="0"/>
                <a:cs typeface="Times New Roman" pitchFamily="18" charset="0"/>
              </a:rPr>
              <a:t>*	Дотация на выравнивание бюджетной обеспеченности</a:t>
            </a:r>
            <a:r>
              <a:rPr lang="en-US" sz="1800" b="1">
                <a:latin typeface="Times New Roman" pitchFamily="18" charset="0"/>
                <a:cs typeface="Times New Roman" pitchFamily="18" charset="0"/>
              </a:rPr>
              <a:t> – 29,8 </a:t>
            </a:r>
            <a:r>
              <a:rPr lang="ru-RU" sz="1800" b="1">
                <a:latin typeface="Times New Roman" pitchFamily="18" charset="0"/>
                <a:cs typeface="Times New Roman" pitchFamily="18" charset="0"/>
              </a:rPr>
              <a:t>млн. руб.</a:t>
            </a:r>
          </a:p>
          <a:p>
            <a:pPr eaLnBrk="0" hangingPunct="0">
              <a:tabLst>
                <a:tab pos="161925" algn="l"/>
              </a:tabLst>
            </a:pPr>
            <a:r>
              <a:rPr lang="ru-RU" sz="1800" b="1">
                <a:latin typeface="Times New Roman" pitchFamily="18" charset="0"/>
                <a:cs typeface="Times New Roman" pitchFamily="18" charset="0"/>
              </a:rPr>
              <a:t>*	Субсидии местным бюджетам – 135,7 млн. руб.</a:t>
            </a:r>
          </a:p>
          <a:p>
            <a:pPr eaLnBrk="0" hangingPunct="0">
              <a:tabLst>
                <a:tab pos="161925" algn="l"/>
              </a:tabLst>
            </a:pPr>
            <a:r>
              <a:rPr lang="ru-RU" sz="1800" b="1">
                <a:latin typeface="Times New Roman" pitchFamily="18" charset="0"/>
                <a:cs typeface="Times New Roman" pitchFamily="18" charset="0"/>
              </a:rPr>
              <a:t>*	Субвенции местным бюджетам	 - 377,1 млн. руб.</a:t>
            </a:r>
          </a:p>
          <a:p>
            <a:pPr eaLnBrk="0" hangingPunct="0">
              <a:buFont typeface="Arial" charset="0"/>
              <a:buChar char="•"/>
              <a:tabLst>
                <a:tab pos="161925" algn="l"/>
              </a:tabLst>
            </a:pPr>
            <a:r>
              <a:rPr lang="ru-RU" sz="1800" b="1">
                <a:latin typeface="Times New Roman" pitchFamily="18" charset="0"/>
                <a:cs typeface="Times New Roman" pitchFamily="18" charset="0"/>
              </a:rPr>
              <a:t>Иные межбюджетные трансферты местным бюджетам – 0 млн. руб.</a:t>
            </a:r>
          </a:p>
          <a:p>
            <a:pPr eaLnBrk="0" hangingPunct="0">
              <a:buFont typeface="Arial" charset="0"/>
              <a:buChar char="•"/>
              <a:tabLst>
                <a:tab pos="161925" algn="l"/>
              </a:tabLst>
            </a:pPr>
            <a:r>
              <a:rPr lang="ru-RU" sz="1800" b="1">
                <a:latin typeface="Times New Roman" pitchFamily="18" charset="0"/>
                <a:cs typeface="Times New Roman" pitchFamily="18" charset="0"/>
              </a:rPr>
              <a:t>Итого – 542,6 млн. руб.</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854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8547" name="Rectangle 1"/>
          <p:cNvSpPr>
            <a:spLocks noChangeArrowheads="1"/>
          </p:cNvSpPr>
          <p:nvPr/>
        </p:nvSpPr>
        <p:spPr bwMode="auto">
          <a:xfrm>
            <a:off x="1000125" y="328613"/>
            <a:ext cx="7929563" cy="830262"/>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подходы к планированию бюджетных ассигнований и приоритеты бюджетных расходов</a:t>
            </a:r>
          </a:p>
        </p:txBody>
      </p:sp>
      <p:sp>
        <p:nvSpPr>
          <p:cNvPr id="108548" name="Rectangle 2"/>
          <p:cNvSpPr>
            <a:spLocks noChangeArrowheads="1"/>
          </p:cNvSpPr>
          <p:nvPr/>
        </p:nvSpPr>
        <p:spPr bwMode="auto">
          <a:xfrm>
            <a:off x="142875" y="1558925"/>
            <a:ext cx="8858250" cy="4246563"/>
          </a:xfrm>
          <a:prstGeom prst="rect">
            <a:avLst/>
          </a:prstGeom>
          <a:noFill/>
          <a:ln w="9525">
            <a:noFill/>
            <a:miter lim="800000"/>
            <a:headEnd/>
            <a:tailEnd/>
          </a:ln>
        </p:spPr>
        <p:txBody>
          <a:bodyPr anchor="ctr">
            <a:spAutoFit/>
          </a:bodyPr>
          <a:lstStyle/>
          <a:p>
            <a:pPr indent="450850" algn="just"/>
            <a:r>
              <a:rPr lang="ru-RU" sz="1800" b="1">
                <a:latin typeface="Times New Roman" pitchFamily="18" charset="0"/>
                <a:cs typeface="Times New Roman" pitchFamily="18" charset="0"/>
              </a:rPr>
              <a:t>В среднесрочной перспективе бюджетная политика округа сохранит свои приоритеты и будет сконцентрирована на решении следующих основных задач:</a:t>
            </a:r>
          </a:p>
          <a:p>
            <a:pPr indent="450850" algn="just"/>
            <a:r>
              <a:rPr lang="ru-RU" sz="1800" b="1">
                <a:latin typeface="Times New Roman" pitchFamily="18" charset="0"/>
                <a:cs typeface="Times New Roman" pitchFamily="18" charset="0"/>
              </a:rPr>
              <a:t>1) планированием бездефицитного бюджета;</a:t>
            </a:r>
          </a:p>
          <a:p>
            <a:pPr indent="450850" algn="just"/>
            <a:r>
              <a:rPr lang="ru-RU" sz="1800" b="1">
                <a:latin typeface="Times New Roman" pitchFamily="18" charset="0"/>
                <a:cs typeface="Times New Roman" pitchFamily="18" charset="0"/>
              </a:rPr>
              <a:t>2) дальнейшей реализацией приоритетов бюджетной политики, сформулированных в социальных Указах и поручениях Президента Российской Федерации;</a:t>
            </a:r>
          </a:p>
          <a:p>
            <a:pPr indent="450850" algn="just"/>
            <a:r>
              <a:rPr lang="ru-RU" sz="1800" b="1">
                <a:latin typeface="Times New Roman" pitchFamily="18" charset="0"/>
                <a:cs typeface="Times New Roman" pitchFamily="18" charset="0"/>
              </a:rPr>
              <a:t>3) сохранением режима экономии бюджетных средств и продолжение работы по оптимизации расходов;</a:t>
            </a:r>
          </a:p>
          <a:p>
            <a:pPr indent="450850" algn="just"/>
            <a:r>
              <a:rPr lang="ru-RU" sz="1800" b="1">
                <a:latin typeface="Times New Roman" pitchFamily="18" charset="0"/>
                <a:cs typeface="Times New Roman" pitchFamily="18" charset="0"/>
              </a:rPr>
              <a:t>4) уточнением объема бюджетных ассигнований на 2017 год с учетом:</a:t>
            </a:r>
          </a:p>
          <a:p>
            <a:pPr indent="450850" algn="just"/>
            <a:r>
              <a:rPr lang="ru-RU" sz="1800" b="1">
                <a:latin typeface="Times New Roman" pitchFamily="18" charset="0"/>
                <a:cs typeface="Times New Roman" pitchFamily="18" charset="0"/>
              </a:rPr>
              <a:t>-минимального размера оплаты труда с 1 июля 2016 года до 7 500 рублей;</a:t>
            </a:r>
          </a:p>
          <a:p>
            <a:pPr indent="450850" algn="just"/>
            <a:r>
              <a:rPr lang="ru-RU" sz="1800" b="1">
                <a:latin typeface="Times New Roman" pitchFamily="18" charset="0"/>
                <a:cs typeface="Times New Roman" pitchFamily="18" charset="0"/>
              </a:rPr>
              <a:t>-индексации отдельных расходов, обеспечивающих бесперебойное функционирование учреждений, по прогнозируемому росту тарифов и уровню инфляции;</a:t>
            </a:r>
          </a:p>
          <a:p>
            <a:pPr indent="450850" algn="just"/>
            <a:r>
              <a:rPr lang="ru-RU" sz="1800" b="1">
                <a:latin typeface="Times New Roman" pitchFamily="18" charset="0"/>
                <a:cs typeface="Times New Roman" pitchFamily="18" charset="0"/>
              </a:rPr>
              <a:t>-уменьшения объемов бюджетных ассигнований по расходным обязательствам ограниченного срока действия.</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957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09571" name="Rectangle 1"/>
          <p:cNvSpPr>
            <a:spLocks noChangeArrowheads="1"/>
          </p:cNvSpPr>
          <p:nvPr/>
        </p:nvSpPr>
        <p:spPr bwMode="auto">
          <a:xfrm>
            <a:off x="1000125" y="142875"/>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подходы к планированию бюджетных ассигнований и приоритеты бюджетных расходов</a:t>
            </a:r>
          </a:p>
        </p:txBody>
      </p:sp>
      <p:sp>
        <p:nvSpPr>
          <p:cNvPr id="109572" name="Rectangle 2"/>
          <p:cNvSpPr>
            <a:spLocks noChangeArrowheads="1"/>
          </p:cNvSpPr>
          <p:nvPr/>
        </p:nvSpPr>
        <p:spPr bwMode="auto">
          <a:xfrm>
            <a:off x="142875" y="2001838"/>
            <a:ext cx="8858250" cy="3970337"/>
          </a:xfrm>
          <a:prstGeom prst="rect">
            <a:avLst/>
          </a:prstGeom>
          <a:noFill/>
          <a:ln w="9525">
            <a:noFill/>
            <a:miter lim="800000"/>
            <a:headEnd/>
            <a:tailEnd/>
          </a:ln>
        </p:spPr>
        <p:txBody>
          <a:bodyPr anchor="ctr">
            <a:spAutoFit/>
          </a:bodyPr>
          <a:lstStyle/>
          <a:p>
            <a:pPr indent="450850" algn="just"/>
            <a:r>
              <a:rPr lang="ru-RU" sz="1800" b="1">
                <a:latin typeface="Times New Roman" pitchFamily="18" charset="0"/>
                <a:cs typeface="Times New Roman" pitchFamily="18" charset="0"/>
              </a:rPr>
              <a:t>1. С бюджета 2017 года осуществлен переход к формированию и исполнению бюджета округа в разрезе муниципальных программ, с целью создания условий для повышения качества муниципального управления, бюджетного планирования и эффективности использования бюджетных средств;</a:t>
            </a:r>
          </a:p>
          <a:p>
            <a:pPr indent="450850" algn="just"/>
            <a:r>
              <a:rPr lang="ru-RU" sz="1800" b="1">
                <a:latin typeface="Times New Roman" pitchFamily="18" charset="0"/>
                <a:cs typeface="Times New Roman" pitchFamily="18" charset="0"/>
              </a:rPr>
              <a:t>2. Дальнейшая реализация направлений бюджетной политики, определенных социальными Указами и поручениями Президента Российской Федерации;</a:t>
            </a:r>
          </a:p>
          <a:p>
            <a:pPr indent="450850" algn="just"/>
            <a:r>
              <a:rPr lang="ru-RU" sz="1800" b="1">
                <a:latin typeface="Times New Roman" pitchFamily="18" charset="0"/>
                <a:cs typeface="Times New Roman" pitchFamily="18" charset="0"/>
              </a:rPr>
              <a:t>3. Сохранение режима экономии бюджетных средств и продолжение работы по оптимизации бюджетных расходов, устойчивости и сбалансированности бюджетной системы округа, оптимизацию расходов на проведение отраслевых мероприятий в зависимости от их эффективности в конкретной сфере и с учетом доходных возможностей бюджета округа;</a:t>
            </a:r>
          </a:p>
          <a:p>
            <a:pPr indent="450850" algn="just"/>
            <a:r>
              <a:rPr lang="ru-RU" sz="1800" b="1">
                <a:latin typeface="Times New Roman" pitchFamily="18" charset="0"/>
                <a:cs typeface="Times New Roman" pitchFamily="18" charset="0"/>
              </a:rPr>
              <a:t>4. Уточнение объема расходных обязательств с учетом завершения сроков действия отдельных муниципальных правовых актов;</a:t>
            </a:r>
          </a:p>
          <a:p>
            <a:pPr indent="450850" algn="just"/>
            <a:r>
              <a:rPr lang="ru-RU" sz="1800" b="1">
                <a:latin typeface="Times New Roman" pitchFamily="18" charset="0"/>
                <a:cs typeface="Times New Roman" pitchFamily="18" charset="0"/>
              </a:rPr>
              <a:t>6. Изменение с 2017 года бюджетной классификации Российской Федерации.</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059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0595" name="Rectangle 1"/>
          <p:cNvSpPr>
            <a:spLocks noChangeArrowheads="1"/>
          </p:cNvSpPr>
          <p:nvPr/>
        </p:nvSpPr>
        <p:spPr bwMode="auto">
          <a:xfrm>
            <a:off x="142875" y="1598613"/>
            <a:ext cx="8858250" cy="4486275"/>
          </a:xfrm>
          <a:prstGeom prst="rect">
            <a:avLst/>
          </a:prstGeom>
          <a:noFill/>
          <a:ln w="9525">
            <a:noFill/>
            <a:miter lim="800000"/>
            <a:headEnd/>
            <a:tailEnd/>
          </a:ln>
        </p:spPr>
        <p:txBody>
          <a:bodyPr anchor="ctr">
            <a:spAutoFit/>
          </a:bodyPr>
          <a:lstStyle/>
          <a:p>
            <a:pPr indent="450850" algn="ctr"/>
            <a:r>
              <a:rPr lang="ru-RU" sz="1800" b="1">
                <a:latin typeface="Times New Roman" pitchFamily="18" charset="0"/>
                <a:cs typeface="Times New Roman" pitchFamily="18" charset="0"/>
              </a:rPr>
              <a:t>При определении структуры и объемов бюджетных ассигнований приоритетами бюджетных расходов являются:</a:t>
            </a:r>
            <a:endParaRPr lang="en-US" sz="1800" b="1">
              <a:solidFill>
                <a:srgbClr val="FF0000"/>
              </a:solidFill>
              <a:latin typeface="Times New Roman" pitchFamily="18" charset="0"/>
              <a:cs typeface="Times New Roman" pitchFamily="18" charset="0"/>
            </a:endParaRPr>
          </a:p>
          <a:p>
            <a:pPr indent="450850" algn="ctr"/>
            <a:endParaRPr lang="ru-RU" sz="1800" b="1">
              <a:latin typeface="Times New Roman" pitchFamily="18" charset="0"/>
              <a:cs typeface="Times New Roman" pitchFamily="18" charset="0"/>
            </a:endParaRPr>
          </a:p>
          <a:p>
            <a:pPr indent="450850" algn="just" eaLnBrk="0" hangingPunct="0"/>
            <a:r>
              <a:rPr lang="ru-RU" sz="1800" b="1">
                <a:latin typeface="Times New Roman" pitchFamily="18" charset="0"/>
                <a:cs typeface="Times New Roman" pitchFamily="18" charset="0"/>
              </a:rPr>
              <a:t>1. Безусловное выполнение законодательно установленных мер социальной поддержки населения городского округа.</a:t>
            </a:r>
          </a:p>
          <a:p>
            <a:pPr indent="450850" algn="just" eaLnBrk="0" hangingPunct="0"/>
            <a:endParaRPr lang="ru-RU" sz="1800" b="1">
              <a:latin typeface="Times New Roman" pitchFamily="18" charset="0"/>
              <a:cs typeface="Times New Roman" pitchFamily="18" charset="0"/>
            </a:endParaRPr>
          </a:p>
          <a:p>
            <a:pPr indent="450850" algn="just" eaLnBrk="0" hangingPunct="0"/>
            <a:r>
              <a:rPr lang="ru-RU" sz="1800" b="1">
                <a:latin typeface="Times New Roman" pitchFamily="18" charset="0"/>
                <a:cs typeface="Times New Roman" pitchFamily="18" charset="0"/>
              </a:rPr>
              <a:t>2. Обеспечение равных возможностей для получения качественных образовательных услуг, включая развитие инфраструктуры общеобразовательных и дошкольных учреждений.</a:t>
            </a:r>
          </a:p>
          <a:p>
            <a:pPr indent="450850" algn="just" eaLnBrk="0" hangingPunct="0"/>
            <a:endParaRPr lang="ru-RU" sz="1800" b="1">
              <a:latin typeface="Times New Roman" pitchFamily="18" charset="0"/>
              <a:cs typeface="Times New Roman" pitchFamily="18" charset="0"/>
            </a:endParaRPr>
          </a:p>
          <a:p>
            <a:pPr indent="450850" algn="just" eaLnBrk="0" hangingPunct="0"/>
            <a:r>
              <a:rPr lang="ru-RU" sz="1800" b="1">
                <a:latin typeface="Times New Roman" pitchFamily="18" charset="0"/>
                <a:cs typeface="Times New Roman" pitchFamily="18" charset="0"/>
              </a:rPr>
              <a:t>3. Создание благоприятной среды для развития малого предпринимательства.</a:t>
            </a:r>
          </a:p>
          <a:p>
            <a:pPr indent="450850" algn="just" eaLnBrk="0" hangingPunct="0"/>
            <a:endParaRPr lang="ru-RU" sz="1800" b="1">
              <a:latin typeface="Times New Roman" pitchFamily="18" charset="0"/>
              <a:cs typeface="Times New Roman" pitchFamily="18" charset="0"/>
            </a:endParaRPr>
          </a:p>
          <a:p>
            <a:pPr indent="450850" algn="just" eaLnBrk="0" hangingPunct="0"/>
            <a:r>
              <a:rPr lang="ru-RU" sz="1800" b="1">
                <a:latin typeface="Times New Roman" pitchFamily="18" charset="0"/>
                <a:cs typeface="Times New Roman" pitchFamily="18" charset="0"/>
              </a:rPr>
              <a:t>4. Создание условий, обеспечивающих возможность жителей УКГО  заниматься физической культурой и спортом.</a:t>
            </a:r>
          </a:p>
          <a:p>
            <a:pPr indent="450850" eaLnBrk="0" hangingPunct="0"/>
            <a:endParaRPr lang="ru-RU" sz="1800" b="1">
              <a:latin typeface="Times New Roman" pitchFamily="18" charset="0"/>
              <a:cs typeface="Times New Roman" pitchFamily="18" charset="0"/>
            </a:endParaRPr>
          </a:p>
          <a:p>
            <a:pPr indent="450850" eaLnBrk="0" hangingPunct="0"/>
            <a:r>
              <a:rPr lang="ru-RU" sz="1800" b="1">
                <a:latin typeface="Times New Roman" pitchFamily="18" charset="0"/>
                <a:cs typeface="Times New Roman" pitchFamily="18" charset="0"/>
              </a:rPr>
              <a:t>5. Развитие муниципальной дорожно-транспортной инфраструктуры</a:t>
            </a:r>
          </a:p>
        </p:txBody>
      </p:sp>
      <p:sp>
        <p:nvSpPr>
          <p:cNvPr id="110596" name="Rectangle 1"/>
          <p:cNvSpPr>
            <a:spLocks noChangeArrowheads="1"/>
          </p:cNvSpPr>
          <p:nvPr/>
        </p:nvSpPr>
        <p:spPr bwMode="auto">
          <a:xfrm>
            <a:off x="1000125" y="142875"/>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подходы к планированию бюджетных ассигнований и приоритеты бюджетных расходов</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1618"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1161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7" name="Заголовок 1"/>
          <p:cNvSpPr txBox="1">
            <a:spLocks/>
          </p:cNvSpPr>
          <p:nvPr/>
        </p:nvSpPr>
        <p:spPr>
          <a:xfrm>
            <a:off x="914400" y="285750"/>
            <a:ext cx="8229600" cy="1143000"/>
          </a:xfrm>
          <a:prstGeom prst="rect">
            <a:avLst/>
          </a:prstGeom>
        </p:spPr>
        <p:txBody>
          <a:bodyPr>
            <a:normAutofit fontScale="97500"/>
          </a:bodyPr>
          <a:lstStyle/>
          <a:p>
            <a:pPr algn="ctr" eaLnBrk="0" hangingPunct="0">
              <a:defRPr/>
            </a:pPr>
            <a:r>
              <a:rPr lang="ru-RU" sz="3600" b="1" dirty="0">
                <a:latin typeface="Times New Roman" pitchFamily="18" charset="0"/>
                <a:ea typeface="+mj-ea"/>
                <a:cs typeface="Times New Roman" pitchFamily="18" charset="0"/>
              </a:rPr>
              <a:t>Параметры бюджета на 2017-2019 годы</a:t>
            </a:r>
          </a:p>
        </p:txBody>
      </p:sp>
      <p:graphicFrame>
        <p:nvGraphicFramePr>
          <p:cNvPr id="111621" name="Содержимое 3"/>
          <p:cNvGraphicFramePr>
            <a:graphicFrameLocks/>
          </p:cNvGraphicFramePr>
          <p:nvPr/>
        </p:nvGraphicFramePr>
        <p:xfrm>
          <a:off x="406400" y="1549400"/>
          <a:ext cx="8331200" cy="4627563"/>
        </p:xfrm>
        <a:graphic>
          <a:graphicData uri="http://schemas.openxmlformats.org/presentationml/2006/ole">
            <p:oleObj spid="_x0000_s111621" r:id="rId5" imgW="8327858" imgH="4627265" progId="Excel.Sheet.8">
              <p:embed/>
            </p:oleObj>
          </a:graphicData>
        </a:graphic>
      </p:graphicFrame>
      <p:sp>
        <p:nvSpPr>
          <p:cNvPr id="111622" name="Rectangle 1"/>
          <p:cNvSpPr>
            <a:spLocks noChangeArrowheads="1"/>
          </p:cNvSpPr>
          <p:nvPr/>
        </p:nvSpPr>
        <p:spPr bwMode="auto">
          <a:xfrm>
            <a:off x="0" y="1571625"/>
            <a:ext cx="1643063" cy="369888"/>
          </a:xfrm>
          <a:prstGeom prst="rect">
            <a:avLst/>
          </a:prstGeom>
          <a:noFill/>
          <a:ln w="9525">
            <a:noFill/>
            <a:miter lim="800000"/>
            <a:headEnd/>
            <a:tailEnd/>
          </a:ln>
        </p:spPr>
        <p:txBody>
          <a:bodyPr anchor="ctr">
            <a:spAutoFit/>
          </a:bodyPr>
          <a:lstStyle/>
          <a:p>
            <a:pPr indent="450850" eaLnBrk="0" hangingPunct="0"/>
            <a:r>
              <a:rPr lang="ru-RU" sz="1800" b="1">
                <a:latin typeface="Times New Roman" pitchFamily="18" charset="0"/>
                <a:cs typeface="Times New Roman" pitchFamily="18" charset="0"/>
              </a:rPr>
              <a:t>млн. руб.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2642"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1264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normAutofit fontScale="97500"/>
          </a:bodyPr>
          <a:lstStyle/>
          <a:p>
            <a:pPr algn="ctr" eaLnBrk="0" hangingPunct="0">
              <a:defRPr/>
            </a:pPr>
            <a:r>
              <a:rPr lang="ru-RU" sz="3200" b="1" dirty="0">
                <a:latin typeface="Times New Roman" pitchFamily="18" charset="0"/>
                <a:ea typeface="+mj-ea"/>
                <a:cs typeface="Times New Roman" pitchFamily="18" charset="0"/>
              </a:rPr>
              <a:t>Структура расходов бюджета на 2017 год</a:t>
            </a:r>
          </a:p>
        </p:txBody>
      </p:sp>
      <p:graphicFrame>
        <p:nvGraphicFramePr>
          <p:cNvPr id="112645" name="Содержимое 3"/>
          <p:cNvGraphicFramePr>
            <a:graphicFrameLocks/>
          </p:cNvGraphicFramePr>
          <p:nvPr/>
        </p:nvGraphicFramePr>
        <p:xfrm>
          <a:off x="-50800" y="1306513"/>
          <a:ext cx="9245600" cy="5316537"/>
        </p:xfrm>
        <a:graphic>
          <a:graphicData uri="http://schemas.openxmlformats.org/presentationml/2006/ole">
            <p:oleObj spid="_x0000_s112645" r:id="rId5" imgW="9242337" imgH="5316173" progId="Excel.Sheet.8">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2" name="Picture 17" descr="Untitled-2"/>
          <p:cNvPicPr>
            <a:picLocks noChangeAspect="1" noChangeArrowheads="1"/>
          </p:cNvPicPr>
          <p:nvPr/>
        </p:nvPicPr>
        <p:blipFill>
          <a:blip r:embed="rId3"/>
          <a:srcRect/>
          <a:stretch>
            <a:fillRect/>
          </a:stretch>
        </p:blipFill>
        <p:spPr bwMode="auto">
          <a:xfrm>
            <a:off x="3929063" y="2857500"/>
            <a:ext cx="873125" cy="1077913"/>
          </a:xfrm>
          <a:prstGeom prst="rect">
            <a:avLst/>
          </a:prstGeom>
          <a:noFill/>
          <a:ln w="9525">
            <a:noFill/>
            <a:miter lim="800000"/>
            <a:headEnd/>
            <a:tailEnd/>
          </a:ln>
        </p:spPr>
      </p:pic>
      <p:pic>
        <p:nvPicPr>
          <p:cNvPr id="15363" name="Picture 1"/>
          <p:cNvPicPr>
            <a:picLocks noChangeAspect="1" noChangeArrowheads="1"/>
          </p:cNvPicPr>
          <p:nvPr/>
        </p:nvPicPr>
        <p:blipFill>
          <a:blip r:embed="rId4"/>
          <a:srcRect/>
          <a:stretch>
            <a:fillRect/>
          </a:stretch>
        </p:blipFill>
        <p:spPr bwMode="auto">
          <a:xfrm>
            <a:off x="0" y="0"/>
            <a:ext cx="9155113" cy="6869113"/>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366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366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74638"/>
            <a:ext cx="7758112"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По разделу «Жилищно-коммунальное хозяйство» обеспечивается реализация следующих программ:</a:t>
            </a:r>
          </a:p>
        </p:txBody>
      </p:sp>
      <p:sp>
        <p:nvSpPr>
          <p:cNvPr id="113669" name="Содержимое 2"/>
          <p:cNvSpPr txBox="1">
            <a:spLocks/>
          </p:cNvSpPr>
          <p:nvPr/>
        </p:nvSpPr>
        <p:spPr bwMode="auto">
          <a:xfrm>
            <a:off x="428625" y="1268413"/>
            <a:ext cx="8229600" cy="2447925"/>
          </a:xfrm>
          <a:prstGeom prst="rect">
            <a:avLst/>
          </a:prstGeom>
          <a:noFill/>
          <a:ln w="9525">
            <a:noFill/>
            <a:miter lim="800000"/>
            <a:headEnd/>
            <a:tailEnd/>
          </a:ln>
        </p:spPr>
        <p:txBody>
          <a:bodyPr/>
          <a:lstStyle/>
          <a:p>
            <a:pPr marL="914400" indent="-914400" eaLnBrk="0" hangingPunct="0">
              <a:spcBef>
                <a:spcPct val="20000"/>
              </a:spcBef>
              <a:buFont typeface="Calibri" pitchFamily="34" charset="0"/>
              <a:buAutoNum type="arabicPeriod"/>
            </a:pPr>
            <a:r>
              <a:rPr lang="ru-RU" sz="1800" b="1" dirty="0">
                <a:latin typeface="Times New Roman" pitchFamily="18" charset="0"/>
                <a:cs typeface="Times New Roman" pitchFamily="18" charset="0"/>
              </a:rPr>
              <a:t>МП «Обеспечение доступным и комфортным жильем граждан Российской Федерации»</a:t>
            </a:r>
          </a:p>
          <a:p>
            <a:pPr marL="914400" indent="-914400" eaLnBrk="0" hangingPunct="0">
              <a:spcBef>
                <a:spcPct val="20000"/>
              </a:spcBef>
              <a:buFont typeface="Calibri" pitchFamily="34" charset="0"/>
              <a:buAutoNum type="arabicPeriod"/>
            </a:pPr>
            <a:r>
              <a:rPr lang="ru-RU" sz="1800" b="1" dirty="0">
                <a:latin typeface="Times New Roman" pitchFamily="18" charset="0"/>
                <a:cs typeface="Times New Roman" pitchFamily="18" charset="0"/>
              </a:rPr>
              <a:t>МП «Чистая вода» на территории </a:t>
            </a:r>
            <a:r>
              <a:rPr lang="ru-RU" sz="1800" b="1" dirty="0" err="1">
                <a:latin typeface="Times New Roman" pitchFamily="18" charset="0"/>
                <a:cs typeface="Times New Roman" pitchFamily="18" charset="0"/>
              </a:rPr>
              <a:t>Усть-Катавского</a:t>
            </a:r>
            <a:r>
              <a:rPr lang="ru-RU" sz="1800" b="1" dirty="0">
                <a:latin typeface="Times New Roman" pitchFamily="18" charset="0"/>
                <a:cs typeface="Times New Roman" pitchFamily="18" charset="0"/>
              </a:rPr>
              <a:t> городского округа</a:t>
            </a:r>
          </a:p>
          <a:p>
            <a:pPr marL="914400" indent="-914400" eaLnBrk="0" hangingPunct="0">
              <a:spcBef>
                <a:spcPct val="20000"/>
              </a:spcBef>
              <a:buFont typeface="Calibri" pitchFamily="34" charset="0"/>
              <a:buAutoNum type="arabicPeriod"/>
            </a:pPr>
            <a:r>
              <a:rPr lang="ru-RU" sz="1800" b="1" dirty="0">
                <a:latin typeface="Times New Roman" pitchFamily="18" charset="0"/>
                <a:cs typeface="Times New Roman" pitchFamily="18" charset="0"/>
              </a:rPr>
              <a:t>МП  «Оздоровление экологической обстановки в </a:t>
            </a:r>
            <a:r>
              <a:rPr lang="ru-RU" sz="1800" b="1" dirty="0" err="1">
                <a:latin typeface="Times New Roman" pitchFamily="18" charset="0"/>
                <a:cs typeface="Times New Roman" pitchFamily="18" charset="0"/>
              </a:rPr>
              <a:t>Усть-Катавском</a:t>
            </a:r>
            <a:r>
              <a:rPr lang="ru-RU" sz="1800" b="1" dirty="0">
                <a:latin typeface="Times New Roman" pitchFamily="18" charset="0"/>
                <a:cs typeface="Times New Roman" pitchFamily="18" charset="0"/>
              </a:rPr>
              <a:t> городском округе»</a:t>
            </a:r>
          </a:p>
          <a:p>
            <a:pPr marL="914400" indent="-914400" eaLnBrk="0" hangingPunct="0">
              <a:spcBef>
                <a:spcPct val="20000"/>
              </a:spcBef>
              <a:buFont typeface="Calibri" pitchFamily="34" charset="0"/>
              <a:buAutoNum type="arabicPeriod"/>
            </a:pPr>
            <a:r>
              <a:rPr lang="ru-RU" sz="1800" b="1" dirty="0">
                <a:latin typeface="Times New Roman" pitchFamily="18" charset="0"/>
                <a:cs typeface="Times New Roman" pitchFamily="18" charset="0"/>
              </a:rPr>
              <a:t>МП «Развитие и содержание системы уличного освещения в </a:t>
            </a:r>
            <a:r>
              <a:rPr lang="ru-RU" sz="1800" b="1" dirty="0" err="1">
                <a:latin typeface="Times New Roman" pitchFamily="18" charset="0"/>
                <a:cs typeface="Times New Roman" pitchFamily="18" charset="0"/>
              </a:rPr>
              <a:t>Усть-Катавском</a:t>
            </a:r>
            <a:r>
              <a:rPr lang="ru-RU" sz="1800" b="1" dirty="0">
                <a:latin typeface="Times New Roman" pitchFamily="18" charset="0"/>
                <a:cs typeface="Times New Roman" pitchFamily="18" charset="0"/>
              </a:rPr>
              <a:t> городском округе»</a:t>
            </a:r>
          </a:p>
        </p:txBody>
      </p:sp>
      <p:pic>
        <p:nvPicPr>
          <p:cNvPr id="191489" name="Picture 1" descr="Y:\БЮДЖЕТ ДЛЯ ГРАЖДАН\Фото\imgpreview (1).jpg"/>
          <p:cNvPicPr>
            <a:picLocks noChangeAspect="1" noChangeArrowheads="1"/>
          </p:cNvPicPr>
          <p:nvPr/>
        </p:nvPicPr>
        <p:blipFill>
          <a:blip r:embed="rId4"/>
          <a:srcRect/>
          <a:stretch>
            <a:fillRect/>
          </a:stretch>
        </p:blipFill>
        <p:spPr bwMode="auto">
          <a:xfrm>
            <a:off x="642910" y="4214818"/>
            <a:ext cx="2333625" cy="1552575"/>
          </a:xfrm>
          <a:prstGeom prst="rect">
            <a:avLst/>
          </a:prstGeom>
          <a:noFill/>
        </p:spPr>
      </p:pic>
      <p:pic>
        <p:nvPicPr>
          <p:cNvPr id="191490" name="Picture 2" descr="Y:\БЮДЖЕТ ДЛЯ ГРАЖДАН\Фото\imgpreview (2).jpg"/>
          <p:cNvPicPr>
            <a:picLocks noChangeAspect="1" noChangeArrowheads="1"/>
          </p:cNvPicPr>
          <p:nvPr/>
        </p:nvPicPr>
        <p:blipFill>
          <a:blip r:embed="rId5"/>
          <a:srcRect/>
          <a:stretch>
            <a:fillRect/>
          </a:stretch>
        </p:blipFill>
        <p:spPr bwMode="auto">
          <a:xfrm>
            <a:off x="6072198" y="4214818"/>
            <a:ext cx="2286000" cy="1590675"/>
          </a:xfrm>
          <a:prstGeom prst="rect">
            <a:avLst/>
          </a:prstGeom>
          <a:noFill/>
        </p:spPr>
      </p:pic>
      <p:pic>
        <p:nvPicPr>
          <p:cNvPr id="191491" name="Picture 3" descr="Y:\БЮДЖЕТ ДЛЯ ГРАЖДАН\Фото\e24cfae7f84287c076a251ad29dd373a_XL.jpg"/>
          <p:cNvPicPr>
            <a:picLocks noChangeAspect="1" noChangeArrowheads="1"/>
          </p:cNvPicPr>
          <p:nvPr/>
        </p:nvPicPr>
        <p:blipFill>
          <a:blip r:embed="rId6" cstate="print"/>
          <a:srcRect/>
          <a:stretch>
            <a:fillRect/>
          </a:stretch>
        </p:blipFill>
        <p:spPr bwMode="auto">
          <a:xfrm>
            <a:off x="3357584" y="4000504"/>
            <a:ext cx="2428862" cy="1986269"/>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469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469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142875"/>
            <a:ext cx="8215312" cy="1143000"/>
          </a:xfrm>
          <a:prstGeom prst="rect">
            <a:avLst/>
          </a:prstGeom>
        </p:spPr>
        <p:txBody>
          <a:bodyPr/>
          <a:lstStyle/>
          <a:p>
            <a:pPr algn="ctr" eaLnBrk="0" hangingPunct="0">
              <a:defRPr/>
            </a:pPr>
            <a:r>
              <a:rPr lang="ru-RU" sz="2000" b="1" dirty="0">
                <a:latin typeface="Times New Roman" pitchFamily="18" charset="0"/>
                <a:ea typeface="+mj-ea"/>
                <a:cs typeface="Times New Roman" pitchFamily="18" charset="0"/>
              </a:rPr>
              <a:t>МП "Обеспечение доступным и комфортным жильем граждан РФ" в У-КГО на 2016-2020 годы</a:t>
            </a:r>
            <a:r>
              <a:rPr lang="ru-RU" sz="2000" dirty="0">
                <a:latin typeface="Times New Roman" pitchFamily="18" charset="0"/>
                <a:ea typeface="+mj-ea"/>
                <a:cs typeface="Times New Roman" pitchFamily="18" charset="0"/>
              </a:rPr>
              <a:t> </a:t>
            </a:r>
            <a:r>
              <a:rPr lang="ru-RU" sz="2000" b="1" dirty="0">
                <a:latin typeface="Times New Roman" pitchFamily="18" charset="0"/>
                <a:ea typeface="+mj-ea"/>
                <a:cs typeface="Times New Roman" pitchFamily="18" charset="0"/>
              </a:rPr>
              <a:t>включает в себя три подпрограммы со следующим объёмом финансирования:</a:t>
            </a:r>
          </a:p>
        </p:txBody>
      </p:sp>
      <p:graphicFrame>
        <p:nvGraphicFramePr>
          <p:cNvPr id="5" name="Содержимое 3"/>
          <p:cNvGraphicFramePr>
            <a:graphicFrameLocks/>
          </p:cNvGraphicFramePr>
          <p:nvPr/>
        </p:nvGraphicFramePr>
        <p:xfrm>
          <a:off x="500034" y="1500174"/>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571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571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lstStyle/>
          <a:p>
            <a:pPr algn="ctr" eaLnBrk="0" hangingPunct="0">
              <a:defRPr/>
            </a:pPr>
            <a:r>
              <a:rPr lang="ru-RU" sz="2000" b="1" dirty="0">
                <a:latin typeface="Times New Roman" pitchFamily="18" charset="0"/>
                <a:ea typeface="+mj-ea"/>
                <a:cs typeface="Times New Roman" pitchFamily="18" charset="0"/>
              </a:rPr>
              <a:t>МП «Чистая вода на территории У-КГО на 2009-2020гг.» предусматривает средства на строительство и ремонт систем водоснабжения на территории городского округа.  </a:t>
            </a:r>
          </a:p>
        </p:txBody>
      </p:sp>
      <p:sp>
        <p:nvSpPr>
          <p:cNvPr id="115717" name="Содержимое 2"/>
          <p:cNvSpPr txBox="1">
            <a:spLocks/>
          </p:cNvSpPr>
          <p:nvPr/>
        </p:nvSpPr>
        <p:spPr bwMode="auto">
          <a:xfrm>
            <a:off x="457200" y="1341438"/>
            <a:ext cx="8229600" cy="4416425"/>
          </a:xfrm>
          <a:prstGeom prst="rect">
            <a:avLst/>
          </a:prstGeom>
          <a:noFill/>
          <a:ln w="9525">
            <a:noFill/>
            <a:miter lim="800000"/>
            <a:headEnd/>
            <a:tailEnd/>
          </a:ln>
        </p:spPr>
        <p:txBody>
          <a:bodyPr/>
          <a:lstStyle/>
          <a:p>
            <a:pPr marL="342900" indent="-342900" algn="just" eaLnBrk="0" hangingPunct="0">
              <a:spcBef>
                <a:spcPct val="20000"/>
              </a:spcBef>
              <a:buFont typeface="Arial" charset="0"/>
              <a:buChar char="•"/>
            </a:pPr>
            <a:r>
              <a:rPr lang="ru-RU" sz="2000" b="1">
                <a:latin typeface="Times New Roman" pitchFamily="18" charset="0"/>
                <a:cs typeface="Times New Roman" pitchFamily="18" charset="0"/>
              </a:rPr>
              <a:t>В рамках МП « Чистая вода» на 2017 год предусмотрены средства в сумме 0,3 млн. рублей на строительство объекта «Сети и сооружения п.Вязовая 1-ая очередь».</a:t>
            </a:r>
          </a:p>
        </p:txBody>
      </p:sp>
      <p:pic>
        <p:nvPicPr>
          <p:cNvPr id="190465" name="Picture 1" descr="Y:\БЮДЖЕТ ДЛЯ ГРАЖДАН\Фото\imgpreview (9).jpg"/>
          <p:cNvPicPr>
            <a:picLocks noChangeAspect="1" noChangeArrowheads="1"/>
          </p:cNvPicPr>
          <p:nvPr/>
        </p:nvPicPr>
        <p:blipFill>
          <a:blip r:embed="rId4"/>
          <a:srcRect/>
          <a:stretch>
            <a:fillRect/>
          </a:stretch>
        </p:blipFill>
        <p:spPr bwMode="auto">
          <a:xfrm>
            <a:off x="285720" y="3143248"/>
            <a:ext cx="1724025" cy="2105025"/>
          </a:xfrm>
          <a:prstGeom prst="rect">
            <a:avLst/>
          </a:prstGeom>
          <a:noFill/>
        </p:spPr>
      </p:pic>
      <p:pic>
        <p:nvPicPr>
          <p:cNvPr id="190466" name="Picture 2" descr="Y:\БЮДЖЕТ ДЛЯ ГРАЖДАН\Фото\1790_370m370.jpg"/>
          <p:cNvPicPr>
            <a:picLocks noChangeAspect="1" noChangeArrowheads="1"/>
          </p:cNvPicPr>
          <p:nvPr/>
        </p:nvPicPr>
        <p:blipFill>
          <a:blip r:embed="rId5"/>
          <a:srcRect/>
          <a:stretch>
            <a:fillRect/>
          </a:stretch>
        </p:blipFill>
        <p:spPr bwMode="auto">
          <a:xfrm>
            <a:off x="2428860" y="3071810"/>
            <a:ext cx="2913050" cy="2188724"/>
          </a:xfrm>
          <a:prstGeom prst="rect">
            <a:avLst/>
          </a:prstGeom>
          <a:noFill/>
        </p:spPr>
      </p:pic>
      <p:pic>
        <p:nvPicPr>
          <p:cNvPr id="190467" name="Picture 3" descr="Y:\БЮДЖЕТ ДЛЯ ГРАЖДАН\Фото\16822367322e1baa95f96880889cf876_XL.jpg"/>
          <p:cNvPicPr>
            <a:picLocks noChangeAspect="1" noChangeArrowheads="1"/>
          </p:cNvPicPr>
          <p:nvPr/>
        </p:nvPicPr>
        <p:blipFill>
          <a:blip r:embed="rId6"/>
          <a:srcRect/>
          <a:stretch>
            <a:fillRect/>
          </a:stretch>
        </p:blipFill>
        <p:spPr bwMode="auto">
          <a:xfrm>
            <a:off x="5715008" y="3214686"/>
            <a:ext cx="2928928" cy="196563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673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67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74638"/>
            <a:ext cx="7929562"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"Оздоровление экологической обстановки в УКГО на 2016-2018годы"</a:t>
            </a:r>
            <a:r>
              <a:rPr lang="ru-RU" sz="2400" dirty="0">
                <a:latin typeface="Times New Roman" pitchFamily="18" charset="0"/>
                <a:ea typeface="+mj-ea"/>
                <a:cs typeface="Times New Roman" pitchFamily="18" charset="0"/>
              </a:rPr>
              <a:t> </a:t>
            </a:r>
            <a:r>
              <a:rPr lang="ru-RU" sz="2400" b="1" dirty="0">
                <a:latin typeface="Times New Roman" pitchFamily="18" charset="0"/>
                <a:ea typeface="+mj-ea"/>
                <a:cs typeface="Times New Roman" pitchFamily="18" charset="0"/>
              </a:rPr>
              <a:t>предусматривает расходы на охрану окружающей среды на территории городского округа</a:t>
            </a:r>
          </a:p>
        </p:txBody>
      </p:sp>
      <p:graphicFrame>
        <p:nvGraphicFramePr>
          <p:cNvPr id="5" name="Содержимое 3"/>
          <p:cNvGraphicFramePr>
            <a:graphicFrameLocks/>
          </p:cNvGraphicFramePr>
          <p:nvPr/>
        </p:nvGraphicFramePr>
        <p:xfrm>
          <a:off x="428596" y="1571612"/>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7762"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177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85750"/>
            <a:ext cx="8001000" cy="1071563"/>
          </a:xfrm>
          <a:prstGeom prst="rect">
            <a:avLst/>
          </a:prstGeom>
        </p:spPr>
        <p:txBody>
          <a:bodyPr/>
          <a:lstStyle/>
          <a:p>
            <a:pPr algn="ctr" eaLnBrk="0" hangingPunct="0">
              <a:defRPr/>
            </a:pPr>
            <a:r>
              <a:rPr lang="ru-RU" sz="2000" b="1" dirty="0">
                <a:latin typeface="Times New Roman" pitchFamily="18" charset="0"/>
                <a:ea typeface="+mj-ea"/>
                <a:cs typeface="Times New Roman" pitchFamily="18" charset="0"/>
              </a:rPr>
              <a:t>МП «Развитие и содержание систем уличного освещения в УКГО на 2017-2019 годы» предусматривает следующие направления: </a:t>
            </a:r>
          </a:p>
        </p:txBody>
      </p:sp>
      <p:graphicFrame>
        <p:nvGraphicFramePr>
          <p:cNvPr id="117765" name="Диаграмма 4"/>
          <p:cNvGraphicFramePr>
            <a:graphicFrameLocks/>
          </p:cNvGraphicFramePr>
          <p:nvPr/>
        </p:nvGraphicFramePr>
        <p:xfrm>
          <a:off x="163513" y="1377950"/>
          <a:ext cx="8888412" cy="4959350"/>
        </p:xfrm>
        <a:graphic>
          <a:graphicData uri="http://schemas.openxmlformats.org/presentationml/2006/ole">
            <p:oleObj spid="_x0000_s117765" r:id="rId5" imgW="8888738" imgH="4962574" progId="Excel.Sheet.8">
              <p:embed/>
            </p:oleObj>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878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87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normAutofit fontScale="92500"/>
          </a:bodyPr>
          <a:lstStyle/>
          <a:p>
            <a:pPr algn="ctr" eaLnBrk="0" hangingPunct="0">
              <a:defRPr/>
            </a:pPr>
            <a:r>
              <a:rPr lang="ru-RU" sz="3200" b="1" dirty="0">
                <a:latin typeface="Times New Roman" pitchFamily="18" charset="0"/>
                <a:ea typeface="+mj-ea"/>
                <a:cs typeface="Times New Roman" pitchFamily="18" charset="0"/>
              </a:rPr>
              <a:t>Раздел Муниципальное управление включает в себя следующие программы:</a:t>
            </a:r>
          </a:p>
        </p:txBody>
      </p:sp>
      <p:sp>
        <p:nvSpPr>
          <p:cNvPr id="118789" name="Содержимое 2"/>
          <p:cNvSpPr txBox="1">
            <a:spLocks/>
          </p:cNvSpPr>
          <p:nvPr/>
        </p:nvSpPr>
        <p:spPr bwMode="auto">
          <a:xfrm>
            <a:off x="457200" y="1600200"/>
            <a:ext cx="8229600" cy="4525963"/>
          </a:xfrm>
          <a:prstGeom prst="rect">
            <a:avLst/>
          </a:prstGeom>
          <a:noFill/>
          <a:ln w="9525">
            <a:noFill/>
            <a:miter lim="800000"/>
            <a:headEnd/>
            <a:tailEnd/>
          </a:ln>
        </p:spPr>
        <p:txBody>
          <a:bodyPr/>
          <a:lstStyle/>
          <a:p>
            <a:pPr marL="914400" indent="-914400" eaLnBrk="0" hangingPunct="0">
              <a:spcBef>
                <a:spcPct val="20000"/>
              </a:spcBef>
              <a:buFont typeface="Calibri" pitchFamily="34" charset="0"/>
              <a:buAutoNum type="arabicPeriod"/>
            </a:pPr>
            <a:r>
              <a:rPr lang="ru-RU" sz="2000" b="1">
                <a:latin typeface="Times New Roman" pitchFamily="18" charset="0"/>
                <a:cs typeface="Times New Roman" pitchFamily="18" charset="0"/>
              </a:rPr>
              <a:t>МП «Управление муниципальными финансами в Усть-Катавском городском округе»</a:t>
            </a:r>
          </a:p>
          <a:p>
            <a:pPr marL="914400" indent="-914400" eaLnBrk="0" hangingPunct="0">
              <a:spcBef>
                <a:spcPct val="20000"/>
              </a:spcBef>
              <a:buFont typeface="Calibri" pitchFamily="34" charset="0"/>
              <a:buAutoNum type="arabicPeriod"/>
            </a:pPr>
            <a:r>
              <a:rPr lang="ru-RU" sz="2000" b="1">
                <a:latin typeface="Times New Roman" pitchFamily="18" charset="0"/>
                <a:cs typeface="Times New Roman" pitchFamily="18" charset="0"/>
              </a:rPr>
              <a:t>МП «Управление муниципальным имуществом Усть-Катавского городского округа»</a:t>
            </a:r>
          </a:p>
          <a:p>
            <a:pPr marL="914400" indent="-914400" eaLnBrk="0" hangingPunct="0">
              <a:spcBef>
                <a:spcPct val="20000"/>
              </a:spcBef>
              <a:buFont typeface="Calibri" pitchFamily="34" charset="0"/>
              <a:buAutoNum type="arabicPeriod"/>
            </a:pPr>
            <a:r>
              <a:rPr lang="ru-RU" sz="2000" b="1">
                <a:latin typeface="Times New Roman" pitchFamily="18" charset="0"/>
                <a:cs typeface="Times New Roman" pitchFamily="18" charset="0"/>
              </a:rPr>
              <a:t>МП «Снижение административных барьеров, оптимизация, повышение качества и развитие государственных и муниципальных услуг в Усть-Катавском городском округе на базе многофункционального центра»</a:t>
            </a:r>
          </a:p>
          <a:p>
            <a:pPr marL="914400" indent="-914400" eaLnBrk="0" hangingPunct="0">
              <a:spcBef>
                <a:spcPct val="20000"/>
              </a:spcBef>
              <a:buFont typeface="Calibri" pitchFamily="34" charset="0"/>
              <a:buAutoNum type="arabicPeriod"/>
            </a:pPr>
            <a:r>
              <a:rPr lang="ru-RU" sz="2000" b="1">
                <a:latin typeface="Times New Roman" pitchFamily="18" charset="0"/>
                <a:cs typeface="Times New Roman" pitchFamily="18" charset="0"/>
              </a:rPr>
              <a:t>МП «Управление инфраструктурой и строительством в Усть-Катавском городском округе»</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1981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1981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6" name="Заголовок 1"/>
          <p:cNvSpPr txBox="1">
            <a:spLocks/>
          </p:cNvSpPr>
          <p:nvPr/>
        </p:nvSpPr>
        <p:spPr>
          <a:xfrm>
            <a:off x="928688" y="274638"/>
            <a:ext cx="7858125"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"Управление муниципальными финансами в УКГО на 2017-2019 годы"</a:t>
            </a:r>
          </a:p>
        </p:txBody>
      </p:sp>
      <p:graphicFrame>
        <p:nvGraphicFramePr>
          <p:cNvPr id="7" name="Содержимое 3"/>
          <p:cNvGraphicFramePr>
            <a:graphicFrameLocks/>
          </p:cNvGraphicFramePr>
          <p:nvPr/>
        </p:nvGraphicFramePr>
        <p:xfrm>
          <a:off x="323528" y="1556792"/>
          <a:ext cx="8640960" cy="49685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0834"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2083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6" name="Заголовок 1"/>
          <p:cNvSpPr txBox="1">
            <a:spLocks/>
          </p:cNvSpPr>
          <p:nvPr/>
        </p:nvSpPr>
        <p:spPr>
          <a:xfrm>
            <a:off x="1071563" y="274638"/>
            <a:ext cx="7615237"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"Управление муниципальным имуществом УКГО на 2015-2017 годы" включает в себя следующие расходы:</a:t>
            </a:r>
          </a:p>
        </p:txBody>
      </p:sp>
      <p:graphicFrame>
        <p:nvGraphicFramePr>
          <p:cNvPr id="120837" name="Содержимое 3"/>
          <p:cNvGraphicFramePr>
            <a:graphicFrameLocks/>
          </p:cNvGraphicFramePr>
          <p:nvPr/>
        </p:nvGraphicFramePr>
        <p:xfrm>
          <a:off x="406400" y="1549400"/>
          <a:ext cx="8331200" cy="4627563"/>
        </p:xfrm>
        <a:graphic>
          <a:graphicData uri="http://schemas.openxmlformats.org/presentationml/2006/ole">
            <p:oleObj spid="_x0000_s120837" r:id="rId5" imgW="8327858" imgH="4627265" progId="Excel.Sheet.8">
              <p:embed/>
            </p:oleObj>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185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18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785813" y="142875"/>
            <a:ext cx="8229600" cy="1643063"/>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«Снижение административных барьеров, оптимизация, повышение качества и развитие государственных и муниципальных услуг в У-КГО на базе многофункционального центра на 2017-2019 годы»</a:t>
            </a:r>
          </a:p>
        </p:txBody>
      </p:sp>
      <p:sp>
        <p:nvSpPr>
          <p:cNvPr id="121861" name="Содержимое 2"/>
          <p:cNvSpPr txBox="1">
            <a:spLocks/>
          </p:cNvSpPr>
          <p:nvPr/>
        </p:nvSpPr>
        <p:spPr bwMode="auto">
          <a:xfrm>
            <a:off x="428625" y="1932007"/>
            <a:ext cx="8358188" cy="4283075"/>
          </a:xfrm>
          <a:prstGeom prst="rect">
            <a:avLst/>
          </a:prstGeom>
          <a:noFill/>
          <a:ln w="9525">
            <a:noFill/>
            <a:miter lim="800000"/>
            <a:headEnd/>
            <a:tailEnd/>
          </a:ln>
        </p:spPr>
        <p:txBody>
          <a:bodyPr/>
          <a:lstStyle/>
          <a:p>
            <a:pPr marL="342900" indent="-342900" algn="just" eaLnBrk="0" hangingPunct="0">
              <a:spcBef>
                <a:spcPct val="20000"/>
              </a:spcBef>
              <a:buFont typeface="Arial" charset="0"/>
              <a:buChar char="•"/>
            </a:pPr>
            <a:r>
              <a:rPr lang="ru-RU" sz="2000" b="1" dirty="0">
                <a:latin typeface="Times New Roman" pitchFamily="18" charset="0"/>
                <a:cs typeface="Times New Roman" pitchFamily="18" charset="0"/>
              </a:rPr>
              <a:t>В рамках данной МП в 2017 году предусмотрены средства в сумме 3,7 млн. рублей на предоставление субсидий автономному учреждению «Многофункциональный центр оказания государственных и муниципальных услуг» для обеспечения деятельности. </a:t>
            </a:r>
          </a:p>
          <a:p>
            <a:pPr marL="342900" indent="-342900" eaLnBrk="0" hangingPunct="0">
              <a:spcBef>
                <a:spcPct val="20000"/>
              </a:spcBef>
            </a:pPr>
            <a:endParaRPr lang="en-US" sz="2400" b="1" dirty="0" smtClean="0">
              <a:latin typeface="Times New Roman" pitchFamily="18" charset="0"/>
              <a:cs typeface="Times New Roman" pitchFamily="18" charset="0"/>
            </a:endParaRPr>
          </a:p>
          <a:p>
            <a:pPr marL="342900" indent="-342900" eaLnBrk="0" hangingPunct="0">
              <a:spcBef>
                <a:spcPct val="20000"/>
              </a:spcBef>
            </a:pPr>
            <a:endParaRPr lang="ru-RU" sz="2400" b="1" dirty="0">
              <a:latin typeface="Times New Roman" pitchFamily="18" charset="0"/>
              <a:cs typeface="Times New Roman" pitchFamily="18" charset="0"/>
            </a:endParaRPr>
          </a:p>
        </p:txBody>
      </p:sp>
      <p:pic>
        <p:nvPicPr>
          <p:cNvPr id="194561" name="Picture 1" descr="Y:\БЮДЖЕТ ДЛЯ ГРАЖДАН\Фото\imgpreview (13).jpg"/>
          <p:cNvPicPr>
            <a:picLocks noChangeAspect="1" noChangeArrowheads="1"/>
          </p:cNvPicPr>
          <p:nvPr/>
        </p:nvPicPr>
        <p:blipFill>
          <a:blip r:embed="rId4"/>
          <a:srcRect/>
          <a:stretch>
            <a:fillRect/>
          </a:stretch>
        </p:blipFill>
        <p:spPr bwMode="auto">
          <a:xfrm>
            <a:off x="214282" y="4071942"/>
            <a:ext cx="2324100" cy="1543050"/>
          </a:xfrm>
          <a:prstGeom prst="rect">
            <a:avLst/>
          </a:prstGeom>
          <a:noFill/>
        </p:spPr>
      </p:pic>
      <p:pic>
        <p:nvPicPr>
          <p:cNvPr id="194562" name="Picture 2" descr="Y:\БЮДЖЕТ ДЛЯ ГРАЖДАН\Фото\v_mfc_sevastopolya_mozhno_budet_zhenitsya-_vibirat_pensionnij_fond_i_registrirovatsya_predprinimatel_2.jpg"/>
          <p:cNvPicPr>
            <a:picLocks noChangeAspect="1" noChangeArrowheads="1"/>
          </p:cNvPicPr>
          <p:nvPr/>
        </p:nvPicPr>
        <p:blipFill>
          <a:blip r:embed="rId5"/>
          <a:srcRect/>
          <a:stretch>
            <a:fillRect/>
          </a:stretch>
        </p:blipFill>
        <p:spPr bwMode="auto">
          <a:xfrm>
            <a:off x="6357950" y="4071942"/>
            <a:ext cx="2381250" cy="1590675"/>
          </a:xfrm>
          <a:prstGeom prst="rect">
            <a:avLst/>
          </a:prstGeom>
          <a:noFill/>
        </p:spPr>
      </p:pic>
      <p:pic>
        <p:nvPicPr>
          <p:cNvPr id="194563" name="Picture 3" descr="Y:\БЮДЖЕТ ДЛЯ ГРАЖДАН\Фото\800.jpg"/>
          <p:cNvPicPr>
            <a:picLocks noChangeAspect="1" noChangeArrowheads="1"/>
          </p:cNvPicPr>
          <p:nvPr/>
        </p:nvPicPr>
        <p:blipFill>
          <a:blip r:embed="rId6"/>
          <a:srcRect/>
          <a:stretch>
            <a:fillRect/>
          </a:stretch>
        </p:blipFill>
        <p:spPr bwMode="auto">
          <a:xfrm>
            <a:off x="2786050" y="3857628"/>
            <a:ext cx="3167058" cy="1860647"/>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88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288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5" name="Заголовок 2"/>
          <p:cNvSpPr txBox="1">
            <a:spLocks/>
          </p:cNvSpPr>
          <p:nvPr/>
        </p:nvSpPr>
        <p:spPr>
          <a:xfrm>
            <a:off x="1000125" y="274638"/>
            <a:ext cx="7858125"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«Управление инфраструктурой и строительством в У-КГО на 2017-2019 годы</a:t>
            </a:r>
            <a:r>
              <a:rPr lang="ru-RU" sz="2400" b="1" dirty="0" smtClean="0">
                <a:latin typeface="Times New Roman" pitchFamily="18" charset="0"/>
                <a:ea typeface="+mj-ea"/>
                <a:cs typeface="Times New Roman" pitchFamily="18" charset="0"/>
              </a:rPr>
              <a:t>»</a:t>
            </a:r>
            <a:endParaRPr lang="ru-RU" sz="2400" b="1" dirty="0">
              <a:latin typeface="Times New Roman" pitchFamily="18" charset="0"/>
              <a:ea typeface="+mj-ea"/>
              <a:cs typeface="Times New Roman" pitchFamily="18" charset="0"/>
            </a:endParaRPr>
          </a:p>
        </p:txBody>
      </p:sp>
      <p:graphicFrame>
        <p:nvGraphicFramePr>
          <p:cNvPr id="6" name="Диаграмма 5"/>
          <p:cNvGraphicFramePr/>
          <p:nvPr/>
        </p:nvGraphicFramePr>
        <p:xfrm>
          <a:off x="357158" y="1357298"/>
          <a:ext cx="8572528" cy="521495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638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6387" name="Rectangle 1"/>
          <p:cNvSpPr>
            <a:spLocks noChangeArrowheads="1"/>
          </p:cNvSpPr>
          <p:nvPr/>
        </p:nvSpPr>
        <p:spPr bwMode="auto">
          <a:xfrm>
            <a:off x="1000125" y="285750"/>
            <a:ext cx="8143875" cy="523875"/>
          </a:xfrm>
          <a:prstGeom prst="rect">
            <a:avLst/>
          </a:prstGeom>
          <a:noFill/>
          <a:ln w="9525">
            <a:noFill/>
            <a:miter lim="800000"/>
            <a:headEnd/>
            <a:tailEnd/>
          </a:ln>
        </p:spPr>
        <p:txBody>
          <a:bodyPr anchor="ctr">
            <a:spAutoFit/>
          </a:bodyPr>
          <a:lstStyle/>
          <a:p>
            <a:pPr algn="ctr"/>
            <a:r>
              <a:rPr lang="ru-RU" sz="2800" b="1">
                <a:latin typeface="Times New Roman" pitchFamily="18" charset="0"/>
                <a:cs typeface="Times New Roman" pitchFamily="18" charset="0"/>
              </a:rPr>
              <a:t>Этапы бюджетного планирования </a:t>
            </a:r>
            <a:endParaRPr lang="ru-RU" sz="2800">
              <a:latin typeface="Times New Roman" pitchFamily="18" charset="0"/>
              <a:cs typeface="Times New Roman" pitchFamily="18" charset="0"/>
            </a:endParaRPr>
          </a:p>
        </p:txBody>
      </p:sp>
      <p:sp>
        <p:nvSpPr>
          <p:cNvPr id="16388" name="Rectangle 2"/>
          <p:cNvSpPr>
            <a:spLocks noChangeArrowheads="1"/>
          </p:cNvSpPr>
          <p:nvPr/>
        </p:nvSpPr>
        <p:spPr bwMode="auto">
          <a:xfrm>
            <a:off x="142875" y="1419225"/>
            <a:ext cx="8786813" cy="4800600"/>
          </a:xfrm>
          <a:prstGeom prst="rect">
            <a:avLst/>
          </a:prstGeom>
          <a:noFill/>
          <a:ln w="9525">
            <a:noFill/>
            <a:miter lim="800000"/>
            <a:headEnd/>
            <a:tailEnd/>
          </a:ln>
        </p:spPr>
        <p:txBody>
          <a:bodyPr anchor="ctr">
            <a:spAutoFit/>
          </a:bodyPr>
          <a:lstStyle/>
          <a:p>
            <a:pPr algn="just"/>
            <a:r>
              <a:rPr lang="en-US" sz="1700" b="1">
                <a:latin typeface="Times New Roman" pitchFamily="18" charset="0"/>
                <a:cs typeface="Times New Roman" pitchFamily="18" charset="0"/>
              </a:rPr>
              <a:t>1. </a:t>
            </a:r>
            <a:r>
              <a:rPr lang="ru-RU" sz="1700" b="1">
                <a:latin typeface="Times New Roman" pitchFamily="18" charset="0"/>
                <a:cs typeface="Times New Roman" pitchFamily="18" charset="0"/>
              </a:rPr>
              <a:t>Составление проекта бюджета</a:t>
            </a:r>
            <a:endParaRPr lang="en-US" sz="1700" b="1">
              <a:latin typeface="Times New Roman" pitchFamily="18" charset="0"/>
              <a:cs typeface="Times New Roman" pitchFamily="18" charset="0"/>
            </a:endParaRPr>
          </a:p>
          <a:p>
            <a:pPr algn="just"/>
            <a:endParaRPr lang="ru-RU" sz="1700">
              <a:latin typeface="Times New Roman" pitchFamily="18" charset="0"/>
              <a:cs typeface="Times New Roman" pitchFamily="18" charset="0"/>
            </a:endParaRPr>
          </a:p>
          <a:p>
            <a:pPr algn="just"/>
            <a:r>
              <a:rPr lang="ru-RU" sz="1700" b="1">
                <a:latin typeface="Times New Roman" pitchFamily="18" charset="0"/>
                <a:cs typeface="Times New Roman" pitchFamily="18" charset="0"/>
              </a:rPr>
              <a:t>	Бюджет 2017-2019 годов формируется на трёхлетний период.  </a:t>
            </a:r>
          </a:p>
          <a:p>
            <a:pPr algn="just"/>
            <a:r>
              <a:rPr lang="ru-RU" sz="1700" b="1">
                <a:latin typeface="Times New Roman" pitchFamily="18" charset="0"/>
                <a:cs typeface="Times New Roman" pitchFamily="18" charset="0"/>
              </a:rPr>
              <a:t>До начала составления проекта бюджета Усть-Катавского городского округа администрацией УКГО принято постановление № 677 от 15.06.2016г. «О графике подготовки и рассмотрения материалов, необходимых для составления проекта бюджета Усть-Катавского городского округа на 2017год и на плановый период 2018 и 2019 годов», в котором определены ответственные исполнители, порядок и сроки работы над документами и материалами, необходимыми для составления проекта бюджета. Разработана и утверждена приказом финансового управления от 05.09.2016г. № 30 методика планирования, которая размещена на официальном сайте администрации </a:t>
            </a:r>
            <a:r>
              <a:rPr lang="en-US" b="1">
                <a:hlinkClick r:id="rId4"/>
              </a:rPr>
              <a:t>www</a:t>
            </a:r>
            <a:r>
              <a:rPr lang="ru-RU" b="1">
                <a:hlinkClick r:id="rId4"/>
              </a:rPr>
              <a:t>.</a:t>
            </a:r>
            <a:r>
              <a:rPr lang="en-US" b="1">
                <a:hlinkClick r:id="rId4"/>
              </a:rPr>
              <a:t>ukgo</a:t>
            </a:r>
            <a:r>
              <a:rPr lang="ru-RU" b="1">
                <a:hlinkClick r:id="rId4"/>
              </a:rPr>
              <a:t>.</a:t>
            </a:r>
            <a:r>
              <a:rPr lang="en-US" b="1">
                <a:hlinkClick r:id="rId4"/>
              </a:rPr>
              <a:t>su</a:t>
            </a:r>
            <a:r>
              <a:rPr lang="ru-RU" b="1"/>
              <a:t>.</a:t>
            </a:r>
            <a:r>
              <a:rPr lang="ru-RU"/>
              <a:t> </a:t>
            </a:r>
            <a:endParaRPr lang="ru-RU" sz="1700" b="1">
              <a:latin typeface="Times New Roman" pitchFamily="18" charset="0"/>
              <a:cs typeface="Times New Roman" pitchFamily="18" charset="0"/>
            </a:endParaRPr>
          </a:p>
          <a:p>
            <a:pPr algn="just"/>
            <a:r>
              <a:rPr lang="ru-RU" sz="1700" b="1">
                <a:latin typeface="Times New Roman" pitchFamily="18" charset="0"/>
                <a:cs typeface="Times New Roman" pitchFamily="18" charset="0"/>
              </a:rPr>
              <a:t>	Непосредственное составление бюджета городского округа осуществляет финансовое управление администрации Усть-Катавского городского округа.</a:t>
            </a:r>
          </a:p>
          <a:p>
            <a:pPr algn="just"/>
            <a:r>
              <a:rPr lang="ru-RU" sz="1700" b="1">
                <a:latin typeface="Times New Roman" pitchFamily="18" charset="0"/>
                <a:cs typeface="Times New Roman" pitchFamily="18" charset="0"/>
              </a:rPr>
              <a:t>Составленный проект бюджета представляется на рассмотрение в администрацию Усть-Катавского городского округа с последующим представлением для утверждения в Собрание депутатов Усть-Катавского городского округа.</a:t>
            </a:r>
          </a:p>
          <a:p>
            <a:pPr algn="just"/>
            <a:r>
              <a:rPr lang="ru-RU" sz="1700">
                <a:latin typeface="Times New Roman" pitchFamily="18" charset="0"/>
                <a:cs typeface="Times New Roman" pitchFamily="18"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390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39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normAutofit/>
          </a:bodyPr>
          <a:lstStyle/>
          <a:p>
            <a:pPr algn="ctr" eaLnBrk="0" hangingPunct="0">
              <a:defRPr/>
            </a:pPr>
            <a:r>
              <a:rPr lang="ru-RU" sz="4400" b="1" dirty="0">
                <a:latin typeface="Times New Roman" pitchFamily="18" charset="0"/>
                <a:ea typeface="+mj-ea"/>
                <a:cs typeface="Times New Roman" pitchFamily="18" charset="0"/>
              </a:rPr>
              <a:t>ОБРАЗОВАНИЕ</a:t>
            </a:r>
          </a:p>
        </p:txBody>
      </p:sp>
      <p:sp>
        <p:nvSpPr>
          <p:cNvPr id="123909" name="Содержимое 2"/>
          <p:cNvSpPr txBox="1">
            <a:spLocks/>
          </p:cNvSpPr>
          <p:nvPr/>
        </p:nvSpPr>
        <p:spPr bwMode="auto">
          <a:xfrm>
            <a:off x="428625" y="1357313"/>
            <a:ext cx="8229600" cy="2928937"/>
          </a:xfrm>
          <a:prstGeom prst="rect">
            <a:avLst/>
          </a:prstGeom>
          <a:noFill/>
          <a:ln w="9525">
            <a:noFill/>
            <a:miter lim="800000"/>
            <a:headEnd/>
            <a:tailEnd/>
          </a:ln>
        </p:spPr>
        <p:txBody>
          <a:bodyPr/>
          <a:lstStyle/>
          <a:p>
            <a:pPr marL="361950" indent="-361950" eaLnBrk="0" hangingPunct="0">
              <a:spcBef>
                <a:spcPct val="20000"/>
              </a:spcBef>
              <a:buFont typeface="Calibri" pitchFamily="34" charset="0"/>
              <a:buAutoNum type="arabicPeriod"/>
            </a:pPr>
            <a:r>
              <a:rPr lang="ru-RU" sz="2200" b="1">
                <a:latin typeface="Times New Roman" pitchFamily="18" charset="0"/>
                <a:cs typeface="Times New Roman" pitchFamily="18" charset="0"/>
              </a:rPr>
              <a:t>МП «Поддержка и развитие дошкольного образования»</a:t>
            </a:r>
          </a:p>
          <a:p>
            <a:pPr marL="361950" indent="-361950" eaLnBrk="0" hangingPunct="0">
              <a:spcBef>
                <a:spcPct val="20000"/>
              </a:spcBef>
              <a:buFont typeface="Calibri" pitchFamily="34" charset="0"/>
              <a:buAutoNum type="arabicPeriod"/>
            </a:pPr>
            <a:r>
              <a:rPr lang="ru-RU" sz="2200" b="1">
                <a:latin typeface="Times New Roman" pitchFamily="18" charset="0"/>
                <a:cs typeface="Times New Roman" pitchFamily="18" charset="0"/>
              </a:rPr>
              <a:t>МП «Развитие образования» </a:t>
            </a:r>
          </a:p>
          <a:p>
            <a:pPr marL="361950" indent="-361950" eaLnBrk="0" hangingPunct="0">
              <a:spcBef>
                <a:spcPct val="20000"/>
              </a:spcBef>
              <a:buFont typeface="Calibri" pitchFamily="34" charset="0"/>
              <a:buAutoNum type="arabicPeriod"/>
            </a:pPr>
            <a:r>
              <a:rPr lang="ru-RU" sz="2200" b="1">
                <a:latin typeface="Times New Roman" pitchFamily="18" charset="0"/>
                <a:cs typeface="Times New Roman" pitchFamily="18" charset="0"/>
              </a:rPr>
              <a:t>МП  «Безопасность образовательных учреждений»</a:t>
            </a:r>
          </a:p>
          <a:p>
            <a:pPr marL="361950" indent="-361950" eaLnBrk="0" hangingPunct="0">
              <a:spcBef>
                <a:spcPct val="20000"/>
              </a:spcBef>
              <a:buFont typeface="Calibri" pitchFamily="34" charset="0"/>
              <a:buAutoNum type="arabicPeriod"/>
            </a:pPr>
            <a:r>
              <a:rPr lang="ru-RU" sz="2200" b="1">
                <a:latin typeface="Times New Roman" pitchFamily="18" charset="0"/>
                <a:cs typeface="Times New Roman" pitchFamily="18" charset="0"/>
              </a:rPr>
              <a:t>МП «Организация отдыха и оздоровления детей и подростков»</a:t>
            </a:r>
          </a:p>
          <a:p>
            <a:pPr marL="361950" indent="-361950" eaLnBrk="0" hangingPunct="0">
              <a:spcBef>
                <a:spcPct val="20000"/>
              </a:spcBef>
              <a:buFont typeface="Calibri" pitchFamily="34" charset="0"/>
              <a:buAutoNum type="arabicPeriod"/>
            </a:pPr>
            <a:r>
              <a:rPr lang="ru-RU" sz="2200" b="1">
                <a:latin typeface="Times New Roman" pitchFamily="18" charset="0"/>
                <a:cs typeface="Times New Roman" pitchFamily="18" charset="0"/>
              </a:rPr>
              <a:t>МП «Поддержка и развитие молодых граждан Усть-Катавского городского округа»</a:t>
            </a:r>
          </a:p>
        </p:txBody>
      </p:sp>
      <p:pic>
        <p:nvPicPr>
          <p:cNvPr id="123910" name="Picture 1"/>
          <p:cNvPicPr>
            <a:picLocks noChangeAspect="1" noChangeArrowheads="1"/>
          </p:cNvPicPr>
          <p:nvPr/>
        </p:nvPicPr>
        <p:blipFill>
          <a:blip r:embed="rId4"/>
          <a:srcRect/>
          <a:stretch>
            <a:fillRect/>
          </a:stretch>
        </p:blipFill>
        <p:spPr bwMode="auto">
          <a:xfrm>
            <a:off x="428625" y="4286250"/>
            <a:ext cx="4097338" cy="2144713"/>
          </a:xfrm>
          <a:prstGeom prst="rect">
            <a:avLst/>
          </a:prstGeom>
          <a:noFill/>
          <a:ln w="9525">
            <a:noFill/>
            <a:miter lim="800000"/>
            <a:headEnd/>
            <a:tailEnd/>
          </a:ln>
        </p:spPr>
      </p:pic>
      <p:pic>
        <p:nvPicPr>
          <p:cNvPr id="123911" name="Picture 3" descr="http://ustkatav.bezformata.ru/content/image164365971.jpg"/>
          <p:cNvPicPr>
            <a:picLocks noChangeAspect="1" noChangeArrowheads="1"/>
          </p:cNvPicPr>
          <p:nvPr/>
        </p:nvPicPr>
        <p:blipFill>
          <a:blip r:embed="rId5"/>
          <a:srcRect/>
          <a:stretch>
            <a:fillRect/>
          </a:stretch>
        </p:blipFill>
        <p:spPr bwMode="auto">
          <a:xfrm>
            <a:off x="5000625" y="4286250"/>
            <a:ext cx="3178175" cy="21082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4930"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2493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"Поддержка и развитие дошкольного образования У-КГО на 2015-2017 годы" </a:t>
            </a:r>
          </a:p>
        </p:txBody>
      </p:sp>
      <p:graphicFrame>
        <p:nvGraphicFramePr>
          <p:cNvPr id="124933" name="Содержимое 3"/>
          <p:cNvGraphicFramePr>
            <a:graphicFrameLocks/>
          </p:cNvGraphicFramePr>
          <p:nvPr/>
        </p:nvGraphicFramePr>
        <p:xfrm>
          <a:off x="417513" y="1592263"/>
          <a:ext cx="8331200" cy="5173662"/>
        </p:xfrm>
        <a:graphic>
          <a:graphicData uri="http://schemas.openxmlformats.org/presentationml/2006/ole">
            <p:oleObj spid="_x0000_s124933" r:id="rId5" imgW="8333954" imgH="5175953" progId="Excel.Sheet.8">
              <p:embed/>
            </p:oleObj>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595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595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857250" y="274638"/>
            <a:ext cx="8286750" cy="511175"/>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"Развитие образования в У-КГО на 2017-2019 годы"</a:t>
            </a:r>
          </a:p>
        </p:txBody>
      </p:sp>
      <p:graphicFrame>
        <p:nvGraphicFramePr>
          <p:cNvPr id="5" name="Содержимое 3"/>
          <p:cNvGraphicFramePr>
            <a:graphicFrameLocks/>
          </p:cNvGraphicFramePr>
          <p:nvPr/>
        </p:nvGraphicFramePr>
        <p:xfrm>
          <a:off x="457200" y="857232"/>
          <a:ext cx="8686800" cy="60007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6978"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2697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14313"/>
            <a:ext cx="8215312" cy="1857375"/>
          </a:xfrm>
          <a:prstGeom prst="rect">
            <a:avLst/>
          </a:prstGeom>
        </p:spPr>
        <p:txBody>
          <a:bodyPr>
            <a:normAutofit/>
          </a:bodyPr>
          <a:lstStyle/>
          <a:p>
            <a:pPr algn="ctr" eaLnBrk="0" hangingPunct="0">
              <a:defRPr/>
            </a:pPr>
            <a:r>
              <a:rPr lang="ru-RU" sz="3200" b="1" dirty="0">
                <a:latin typeface="Times New Roman" pitchFamily="18" charset="0"/>
                <a:ea typeface="+mj-ea"/>
                <a:cs typeface="Times New Roman" pitchFamily="18" charset="0"/>
              </a:rPr>
              <a:t>МП «Безопасность образовательных учреждений в У-КГО на 2017-2019годы»</a:t>
            </a:r>
          </a:p>
        </p:txBody>
      </p:sp>
      <p:graphicFrame>
        <p:nvGraphicFramePr>
          <p:cNvPr id="126981" name="Диаграмма 4"/>
          <p:cNvGraphicFramePr>
            <a:graphicFrameLocks/>
          </p:cNvGraphicFramePr>
          <p:nvPr/>
        </p:nvGraphicFramePr>
        <p:xfrm>
          <a:off x="-50800" y="1600200"/>
          <a:ext cx="9245600" cy="5308600"/>
        </p:xfrm>
        <a:graphic>
          <a:graphicData uri="http://schemas.openxmlformats.org/presentationml/2006/ole">
            <p:oleObj spid="_x0000_s126981" name="Worksheet" r:id="rId5" imgW="9248885" imgH="5152944" progId="Excel.Sheet.8">
              <p:embed/>
            </p:oleObj>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800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800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74638"/>
            <a:ext cx="8072437"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"Организация отдыха и оздоровления детей и подростков в У-КГО на 2016-2018 годы"</a:t>
            </a:r>
          </a:p>
        </p:txBody>
      </p:sp>
      <p:graphicFrame>
        <p:nvGraphicFramePr>
          <p:cNvPr id="5" name="Содержимое 3"/>
          <p:cNvGraphicFramePr>
            <a:graphicFrameLocks/>
          </p:cNvGraphicFramePr>
          <p:nvPr/>
        </p:nvGraphicFramePr>
        <p:xfrm>
          <a:off x="395536" y="1628800"/>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902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902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74638"/>
            <a:ext cx="7929562" cy="1143000"/>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"Поддержка и развитие молодых граждан У-КГО на 2017-2019 годы"</a:t>
            </a:r>
          </a:p>
        </p:txBody>
      </p:sp>
      <p:graphicFrame>
        <p:nvGraphicFramePr>
          <p:cNvPr id="5" name="Содержимое 3"/>
          <p:cNvGraphicFramePr>
            <a:graphicFrameLocks/>
          </p:cNvGraphicFramePr>
          <p:nvPr/>
        </p:nvGraphicFramePr>
        <p:xfrm>
          <a:off x="214282" y="1714488"/>
          <a:ext cx="857256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005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00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normAutofit/>
          </a:bodyPr>
          <a:lstStyle/>
          <a:p>
            <a:pPr algn="ctr" eaLnBrk="0" hangingPunct="0">
              <a:defRPr/>
            </a:pPr>
            <a:r>
              <a:rPr lang="ru-RU" sz="4000" b="1" dirty="0">
                <a:latin typeface="Times New Roman" pitchFamily="18" charset="0"/>
                <a:ea typeface="+mj-ea"/>
                <a:cs typeface="Times New Roman" pitchFamily="18" charset="0"/>
              </a:rPr>
              <a:t>КУЛЬТУРА</a:t>
            </a:r>
          </a:p>
        </p:txBody>
      </p:sp>
      <p:sp>
        <p:nvSpPr>
          <p:cNvPr id="130053" name="Содержимое 2"/>
          <p:cNvSpPr txBox="1">
            <a:spLocks/>
          </p:cNvSpPr>
          <p:nvPr/>
        </p:nvSpPr>
        <p:spPr bwMode="auto">
          <a:xfrm>
            <a:off x="500063" y="1214438"/>
            <a:ext cx="8401050" cy="2428875"/>
          </a:xfrm>
          <a:prstGeom prst="rect">
            <a:avLst/>
          </a:prstGeom>
          <a:noFill/>
          <a:ln w="9525">
            <a:noFill/>
            <a:miter lim="800000"/>
            <a:headEnd/>
            <a:tailEnd/>
          </a:ln>
        </p:spPr>
        <p:txBody>
          <a:bodyPr/>
          <a:lstStyle/>
          <a:p>
            <a:pPr marL="447675" indent="-447675" eaLnBrk="0" hangingPunct="0">
              <a:spcBef>
                <a:spcPct val="20000"/>
              </a:spcBef>
              <a:buFont typeface="Calibri" pitchFamily="34" charset="0"/>
              <a:buAutoNum type="arabicPeriod"/>
            </a:pPr>
            <a:r>
              <a:rPr lang="ru-RU" sz="2400" b="1">
                <a:latin typeface="Times New Roman" pitchFamily="18" charset="0"/>
                <a:cs typeface="Times New Roman" pitchFamily="18" charset="0"/>
              </a:rPr>
              <a:t>Муниципальная программа "Поддержка и развитие культуры в Усть-Катавском городском округе"</a:t>
            </a:r>
          </a:p>
          <a:p>
            <a:pPr marL="447675" indent="-447675" eaLnBrk="0" hangingPunct="0">
              <a:spcBef>
                <a:spcPct val="20000"/>
              </a:spcBef>
              <a:buFont typeface="Calibri" pitchFamily="34" charset="0"/>
              <a:buAutoNum type="arabicPeriod"/>
            </a:pPr>
            <a:r>
              <a:rPr lang="ru-RU" sz="2400" b="1">
                <a:latin typeface="Times New Roman" pitchFamily="18" charset="0"/>
                <a:cs typeface="Times New Roman" pitchFamily="18" charset="0"/>
              </a:rPr>
              <a:t>Муниципальная программа «Сохранение, использование, популяризация и охрана объектов культурного наследия, находящихся в муниципальной собственности Усть-Катавского городского округа»м</a:t>
            </a:r>
          </a:p>
        </p:txBody>
      </p:sp>
      <p:pic>
        <p:nvPicPr>
          <p:cNvPr id="130054" name="Picture 2" descr="http://photos.wikimapia.org/p/00/04/76/91/12_big.jpg"/>
          <p:cNvPicPr>
            <a:picLocks noChangeAspect="1" noChangeArrowheads="1"/>
          </p:cNvPicPr>
          <p:nvPr/>
        </p:nvPicPr>
        <p:blipFill>
          <a:blip r:embed="rId4"/>
          <a:srcRect/>
          <a:stretch>
            <a:fillRect/>
          </a:stretch>
        </p:blipFill>
        <p:spPr bwMode="auto">
          <a:xfrm>
            <a:off x="2428875" y="3714750"/>
            <a:ext cx="4310063" cy="28321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107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107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"Поддержка и развитие культуры в У-КГО на 2017-2019 годы"</a:t>
            </a:r>
          </a:p>
        </p:txBody>
      </p:sp>
      <p:graphicFrame>
        <p:nvGraphicFramePr>
          <p:cNvPr id="5" name="Содержимое 3"/>
          <p:cNvGraphicFramePr>
            <a:graphicFrameLocks/>
          </p:cNvGraphicFramePr>
          <p:nvPr/>
        </p:nvGraphicFramePr>
        <p:xfrm>
          <a:off x="457200" y="1600200"/>
          <a:ext cx="8229600" cy="511494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209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209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71563" y="142875"/>
            <a:ext cx="7858125" cy="1143000"/>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"Сохранение, использование, популяризация и охрана объектов культурного наследия, находящихся в муниципальной собственности У-КГО на 2017-2019 годы"</a:t>
            </a:r>
          </a:p>
        </p:txBody>
      </p:sp>
      <p:graphicFrame>
        <p:nvGraphicFramePr>
          <p:cNvPr id="5" name="Содержимое 3"/>
          <p:cNvGraphicFramePr>
            <a:graphicFrameLocks/>
          </p:cNvGraphicFramePr>
          <p:nvPr/>
        </p:nvGraphicFramePr>
        <p:xfrm>
          <a:off x="457200" y="1600200"/>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312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274638"/>
            <a:ext cx="7686675" cy="1143000"/>
          </a:xfrm>
          <a:prstGeom prst="rect">
            <a:avLst/>
          </a:prstGeom>
        </p:spPr>
        <p:txBody>
          <a:bodyPr>
            <a:normAutofit fontScale="92500"/>
          </a:bodyPr>
          <a:lstStyle/>
          <a:p>
            <a:pPr algn="ctr" eaLnBrk="0" hangingPunct="0">
              <a:defRPr/>
            </a:pPr>
            <a:r>
              <a:rPr lang="ru-RU" sz="4400" b="1" dirty="0">
                <a:latin typeface="Times New Roman" pitchFamily="18" charset="0"/>
                <a:ea typeface="+mj-ea"/>
                <a:cs typeface="Times New Roman" pitchFamily="18" charset="0"/>
              </a:rPr>
              <a:t>Физическая культура и спорт</a:t>
            </a:r>
          </a:p>
        </p:txBody>
      </p:sp>
      <p:sp>
        <p:nvSpPr>
          <p:cNvPr id="5" name="Содержимое 2"/>
          <p:cNvSpPr txBox="1">
            <a:spLocks/>
          </p:cNvSpPr>
          <p:nvPr/>
        </p:nvSpPr>
        <p:spPr>
          <a:xfrm>
            <a:off x="457200" y="1428750"/>
            <a:ext cx="8329613" cy="4525963"/>
          </a:xfrm>
          <a:prstGeom prst="rect">
            <a:avLst/>
          </a:prstGeom>
        </p:spPr>
        <p:txBody>
          <a:bodyPr/>
          <a:lstStyle/>
          <a:p>
            <a:pPr algn="ctr" eaLnBrk="0" hangingPunct="0">
              <a:spcBef>
                <a:spcPct val="20000"/>
              </a:spcBef>
              <a:buFont typeface="Arial" charset="0"/>
              <a:buNone/>
              <a:defRPr/>
            </a:pPr>
            <a:r>
              <a:rPr lang="ru-RU" sz="2200" b="1" dirty="0">
                <a:latin typeface="Times New Roman" pitchFamily="18" charset="0"/>
                <a:cs typeface="Times New Roman" pitchFamily="18" charset="0"/>
              </a:rPr>
              <a:t>Муниципальная программа «Поддержка и развитие</a:t>
            </a:r>
            <a:r>
              <a:rPr lang="en-US" sz="2200" b="1" dirty="0">
                <a:latin typeface="Times New Roman" pitchFamily="18" charset="0"/>
                <a:cs typeface="Times New Roman" pitchFamily="18" charset="0"/>
              </a:rPr>
              <a:t> </a:t>
            </a:r>
            <a:r>
              <a:rPr lang="ru-RU" sz="2200" b="1" dirty="0">
                <a:latin typeface="Times New Roman" pitchFamily="18" charset="0"/>
                <a:cs typeface="Times New Roman" pitchFamily="18" charset="0"/>
              </a:rPr>
              <a:t>культуры в </a:t>
            </a:r>
            <a:r>
              <a:rPr lang="ru-RU" sz="2200" b="1" dirty="0" err="1">
                <a:latin typeface="Times New Roman" pitchFamily="18" charset="0"/>
                <a:cs typeface="Times New Roman" pitchFamily="18" charset="0"/>
              </a:rPr>
              <a:t>Усть-Катавском</a:t>
            </a:r>
            <a:r>
              <a:rPr lang="ru-RU" sz="2200" b="1" dirty="0">
                <a:latin typeface="Times New Roman" pitchFamily="18" charset="0"/>
                <a:cs typeface="Times New Roman" pitchFamily="18" charset="0"/>
              </a:rPr>
              <a:t> городском округе»</a:t>
            </a:r>
            <a:endParaRPr lang="en-US" sz="2200" b="1" dirty="0">
              <a:latin typeface="Times New Roman" pitchFamily="18" charset="0"/>
              <a:cs typeface="Times New Roman" pitchFamily="18" charset="0"/>
            </a:endParaRPr>
          </a:p>
          <a:p>
            <a:pPr marL="914400" indent="-914400" eaLnBrk="0" hangingPunct="0">
              <a:spcBef>
                <a:spcPct val="20000"/>
              </a:spcBef>
              <a:buFont typeface="+mj-lt"/>
              <a:buAutoNum type="arabicPeriod"/>
              <a:defRPr/>
            </a:pPr>
            <a:r>
              <a:rPr lang="ru-RU" sz="2200" b="1" dirty="0">
                <a:latin typeface="Times New Roman" pitchFamily="18" charset="0"/>
                <a:cs typeface="Times New Roman" pitchFamily="18" charset="0"/>
              </a:rPr>
              <a:t>Подпрограмма «Развитие физической культуры, спорта и материально-технической базы»</a:t>
            </a:r>
          </a:p>
          <a:p>
            <a:pPr marL="914400" indent="-914400" eaLnBrk="0" hangingPunct="0">
              <a:spcBef>
                <a:spcPct val="20000"/>
              </a:spcBef>
              <a:buFont typeface="+mj-lt"/>
              <a:buAutoNum type="arabicPeriod"/>
              <a:defRPr/>
            </a:pPr>
            <a:r>
              <a:rPr lang="ru-RU" sz="2200" b="1" dirty="0">
                <a:latin typeface="Times New Roman" pitchFamily="18" charset="0"/>
                <a:cs typeface="Times New Roman" pitchFamily="18" charset="0"/>
              </a:rPr>
              <a:t>Подпрограмма «Поддержка и развитие МКУ "Спортивно-оздоровительный комплекс»</a:t>
            </a:r>
          </a:p>
        </p:txBody>
      </p:sp>
      <p:pic>
        <p:nvPicPr>
          <p:cNvPr id="133126" name="Picture 4"/>
          <p:cNvPicPr>
            <a:picLocks noChangeAspect="1" noChangeArrowheads="1"/>
          </p:cNvPicPr>
          <p:nvPr/>
        </p:nvPicPr>
        <p:blipFill>
          <a:blip r:embed="rId4"/>
          <a:srcRect/>
          <a:stretch>
            <a:fillRect/>
          </a:stretch>
        </p:blipFill>
        <p:spPr bwMode="auto">
          <a:xfrm>
            <a:off x="642938" y="4000500"/>
            <a:ext cx="3194050" cy="2395538"/>
          </a:xfrm>
          <a:prstGeom prst="rect">
            <a:avLst/>
          </a:prstGeom>
          <a:noFill/>
          <a:ln w="9525">
            <a:noFill/>
            <a:miter lim="800000"/>
            <a:headEnd/>
            <a:tailEnd/>
          </a:ln>
        </p:spPr>
      </p:pic>
      <p:pic>
        <p:nvPicPr>
          <p:cNvPr id="133127" name="Picture 7" descr="http://tramuk.ru/media/k2/items/cache/ff9a561ab68b1f1386f01d7c7cb30cfe_XL.jpg"/>
          <p:cNvPicPr>
            <a:picLocks noChangeAspect="1" noChangeArrowheads="1"/>
          </p:cNvPicPr>
          <p:nvPr/>
        </p:nvPicPr>
        <p:blipFill>
          <a:blip r:embed="rId5"/>
          <a:srcRect/>
          <a:stretch>
            <a:fillRect/>
          </a:stretch>
        </p:blipFill>
        <p:spPr bwMode="auto">
          <a:xfrm>
            <a:off x="4572000" y="4000500"/>
            <a:ext cx="3643313" cy="2428875"/>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41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7411" name="Прямоугольник 2"/>
          <p:cNvSpPr>
            <a:spLocks noChangeArrowheads="1"/>
          </p:cNvSpPr>
          <p:nvPr/>
        </p:nvSpPr>
        <p:spPr bwMode="auto">
          <a:xfrm>
            <a:off x="142875" y="1444625"/>
            <a:ext cx="8715375" cy="4770438"/>
          </a:xfrm>
          <a:prstGeom prst="rect">
            <a:avLst/>
          </a:prstGeom>
          <a:noFill/>
          <a:ln w="9525">
            <a:noFill/>
            <a:miter lim="800000"/>
            <a:headEnd/>
            <a:tailEnd/>
          </a:ln>
        </p:spPr>
        <p:txBody>
          <a:bodyPr>
            <a:spAutoFit/>
          </a:bodyPr>
          <a:lstStyle/>
          <a:p>
            <a:pPr algn="just"/>
            <a:r>
              <a:rPr lang="en-US" b="1">
                <a:latin typeface="Times New Roman" pitchFamily="18" charset="0"/>
                <a:cs typeface="Times New Roman" pitchFamily="18" charset="0"/>
              </a:rPr>
              <a:t>2. </a:t>
            </a:r>
            <a:r>
              <a:rPr lang="ru-RU" b="1">
                <a:latin typeface="Times New Roman" pitchFamily="18" charset="0"/>
                <a:cs typeface="Times New Roman" pitchFamily="18" charset="0"/>
              </a:rPr>
              <a:t>Рассмотрение проекта бюджета</a:t>
            </a:r>
            <a:endParaRPr lang="en-US" b="1">
              <a:latin typeface="Times New Roman" pitchFamily="18" charset="0"/>
              <a:cs typeface="Times New Roman" pitchFamily="18" charset="0"/>
            </a:endParaRPr>
          </a:p>
          <a:p>
            <a:pPr algn="just"/>
            <a:endParaRPr lang="ru-RU" b="1">
              <a:latin typeface="Times New Roman" pitchFamily="18" charset="0"/>
              <a:cs typeface="Times New Roman" pitchFamily="18" charset="0"/>
            </a:endParaRPr>
          </a:p>
          <a:p>
            <a:pPr algn="just"/>
            <a:r>
              <a:rPr lang="ru-RU" b="1">
                <a:latin typeface="Times New Roman" pitchFamily="18" charset="0"/>
                <a:cs typeface="Times New Roman" pitchFamily="18" charset="0"/>
              </a:rPr>
              <a:t> 	В срок до 1 декабря 2016 года проект бюджета Усть-Катавского городского округа выносится администрацией  Усть-Катавского городского округа на рассмотрение в Собрание депутатов и Контрольно-счетную комиссию. Одновременно, проект бюджета опубликовывается в официальных средствах массовой информации.</a:t>
            </a:r>
          </a:p>
          <a:p>
            <a:pPr algn="just"/>
            <a:r>
              <a:rPr lang="ru-RU" b="1">
                <a:latin typeface="Times New Roman" pitchFamily="18" charset="0"/>
                <a:cs typeface="Times New Roman" pitchFamily="18" charset="0"/>
              </a:rPr>
              <a:t>Проект бюджета опубликован в газете «Усть-Катавская неделя» от 06.12.2016г. № 96 (2379)</a:t>
            </a:r>
            <a:endParaRPr lang="en-US" b="1">
              <a:latin typeface="Times New Roman" pitchFamily="18" charset="0"/>
              <a:cs typeface="Times New Roman" pitchFamily="18" charset="0"/>
            </a:endParaRPr>
          </a:p>
          <a:p>
            <a:pPr algn="just"/>
            <a:endParaRPr lang="ru-RU" b="1">
              <a:latin typeface="Times New Roman" pitchFamily="18" charset="0"/>
              <a:cs typeface="Times New Roman" pitchFamily="18" charset="0"/>
            </a:endParaRPr>
          </a:p>
          <a:p>
            <a:pPr algn="just"/>
            <a:r>
              <a:rPr lang="en-US" b="1">
                <a:latin typeface="Times New Roman" pitchFamily="18" charset="0"/>
                <a:cs typeface="Times New Roman" pitchFamily="18" charset="0"/>
              </a:rPr>
              <a:t>3. </a:t>
            </a:r>
            <a:r>
              <a:rPr lang="ru-RU" b="1">
                <a:latin typeface="Times New Roman" pitchFamily="18" charset="0"/>
                <a:cs typeface="Times New Roman" pitchFamily="18" charset="0"/>
              </a:rPr>
              <a:t>Публичные слушания</a:t>
            </a:r>
            <a:endParaRPr lang="en-US" b="1">
              <a:latin typeface="Times New Roman" pitchFamily="18" charset="0"/>
              <a:cs typeface="Times New Roman" pitchFamily="18" charset="0"/>
            </a:endParaRPr>
          </a:p>
          <a:p>
            <a:pPr algn="just"/>
            <a:endParaRPr lang="ru-RU" b="1">
              <a:latin typeface="Times New Roman" pitchFamily="18" charset="0"/>
              <a:cs typeface="Times New Roman" pitchFamily="18" charset="0"/>
            </a:endParaRPr>
          </a:p>
          <a:p>
            <a:pPr algn="just"/>
            <a:r>
              <a:rPr lang="ru-RU" b="1">
                <a:latin typeface="Times New Roman" pitchFamily="18" charset="0"/>
                <a:cs typeface="Times New Roman" pitchFamily="18" charset="0"/>
              </a:rPr>
              <a:t>	Собранием депутатов назначается дата и порядок проведения публичных слушаний по проекту бюджета. Публичные слушания назначены на 16 декабря 2016 года решением Собрания депутатов от 06.12.2016г. № 193 «О назначении публичных слушаний по проекту решения Собрания депутатов «Об утверждении бюджета Усть-Катавского городского округа на 2017 год и на плановый период 2018 и 2019 годов». </a:t>
            </a:r>
          </a:p>
          <a:p>
            <a:pPr algn="just"/>
            <a:r>
              <a:rPr lang="ru-RU" b="1">
                <a:latin typeface="Times New Roman" pitchFamily="18" charset="0"/>
                <a:cs typeface="Times New Roman" pitchFamily="18" charset="0"/>
              </a:rPr>
              <a:t> 	В соответствии с Федеральным законом « 131-ФЗ «Об общих принципах организации местного самоуправления в Российской Федерации» публичные слушания – это форма участия населения в осуществлении местного самоуправления, т.е. привлечение граждан к обсуждению вопросов, находящихся в компетенции муниципальной власти.</a:t>
            </a:r>
          </a:p>
        </p:txBody>
      </p:sp>
      <p:sp>
        <p:nvSpPr>
          <p:cNvPr id="17412" name="Rectangle 1"/>
          <p:cNvSpPr>
            <a:spLocks noChangeArrowheads="1"/>
          </p:cNvSpPr>
          <p:nvPr/>
        </p:nvSpPr>
        <p:spPr bwMode="auto">
          <a:xfrm>
            <a:off x="1000125" y="261938"/>
            <a:ext cx="8143875" cy="584200"/>
          </a:xfrm>
          <a:prstGeom prst="rect">
            <a:avLst/>
          </a:prstGeom>
          <a:noFill/>
          <a:ln w="9525">
            <a:noFill/>
            <a:miter lim="800000"/>
            <a:headEnd/>
            <a:tailEnd/>
          </a:ln>
        </p:spPr>
        <p:txBody>
          <a:bodyPr anchor="ctr">
            <a:spAutoFit/>
          </a:bodyPr>
          <a:lstStyle/>
          <a:p>
            <a:pPr algn="ctr"/>
            <a:r>
              <a:rPr lang="ru-RU" sz="3200" b="1">
                <a:latin typeface="Times New Roman" pitchFamily="18" charset="0"/>
                <a:cs typeface="Times New Roman" pitchFamily="18" charset="0"/>
              </a:rPr>
              <a:t>Этапы бюджетного планирования </a:t>
            </a:r>
            <a:endParaRPr lang="ru-RU" sz="3200">
              <a:latin typeface="Times New Roman" pitchFamily="18" charset="0"/>
              <a:cs typeface="Times New Roman"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414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414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6" name="Заголовок 1"/>
          <p:cNvSpPr txBox="1">
            <a:spLocks/>
          </p:cNvSpPr>
          <p:nvPr/>
        </p:nvSpPr>
        <p:spPr>
          <a:xfrm>
            <a:off x="1071563" y="274638"/>
            <a:ext cx="7615237" cy="1143000"/>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"Развитие физической культуры и спорта в У-КГО на 2017-2019 годы"</a:t>
            </a:r>
          </a:p>
        </p:txBody>
      </p:sp>
      <p:graphicFrame>
        <p:nvGraphicFramePr>
          <p:cNvPr id="7" name="Содержимое 3"/>
          <p:cNvGraphicFramePr>
            <a:graphicFrameLocks/>
          </p:cNvGraphicFramePr>
          <p:nvPr/>
        </p:nvGraphicFramePr>
        <p:xfrm>
          <a:off x="457200" y="1600200"/>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517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517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71563" y="142852"/>
            <a:ext cx="7615237" cy="1143000"/>
          </a:xfrm>
          <a:prstGeom prst="rect">
            <a:avLst/>
          </a:prstGeom>
        </p:spPr>
        <p:txBody>
          <a:bodyPr>
            <a:normAutofit fontScale="82500" lnSpcReduction="10000"/>
          </a:bodyPr>
          <a:lstStyle/>
          <a:p>
            <a:pPr algn="ctr" eaLnBrk="0" hangingPunct="0">
              <a:defRPr/>
            </a:pPr>
            <a:r>
              <a:rPr lang="ru-RU" sz="4400" b="1" dirty="0">
                <a:latin typeface="Times New Roman" pitchFamily="18" charset="0"/>
                <a:ea typeface="+mj-ea"/>
                <a:cs typeface="Times New Roman" pitchFamily="18" charset="0"/>
              </a:rPr>
              <a:t>Национальная безопасность и правоохранительная деятельность</a:t>
            </a:r>
          </a:p>
        </p:txBody>
      </p:sp>
      <p:sp>
        <p:nvSpPr>
          <p:cNvPr id="135173" name="Содержимое 2"/>
          <p:cNvSpPr txBox="1">
            <a:spLocks/>
          </p:cNvSpPr>
          <p:nvPr/>
        </p:nvSpPr>
        <p:spPr bwMode="auto">
          <a:xfrm>
            <a:off x="500063" y="1428750"/>
            <a:ext cx="8229600" cy="1785938"/>
          </a:xfrm>
          <a:prstGeom prst="rect">
            <a:avLst/>
          </a:prstGeom>
          <a:noFill/>
          <a:ln w="9525">
            <a:noFill/>
            <a:miter lim="800000"/>
            <a:headEnd/>
            <a:tailEnd/>
          </a:ln>
        </p:spPr>
        <p:txBody>
          <a:bodyPr/>
          <a:lstStyle/>
          <a:p>
            <a:pPr marL="361950" indent="-361950" eaLnBrk="0" hangingPunct="0">
              <a:spcBef>
                <a:spcPct val="20000"/>
              </a:spcBef>
              <a:buFont typeface="Calibri" pitchFamily="34" charset="0"/>
              <a:buAutoNum type="arabicPeriod"/>
            </a:pPr>
            <a:r>
              <a:rPr lang="ru-RU" sz="2000" b="1">
                <a:latin typeface="Times New Roman" pitchFamily="18" charset="0"/>
                <a:cs typeface="Times New Roman" pitchFamily="18" charset="0"/>
              </a:rPr>
              <a:t>Муниципальная программа «Обеспечение безопасности жизнедеятельности населения Усть-Катавского городского округа»</a:t>
            </a:r>
          </a:p>
          <a:p>
            <a:pPr marL="361950" indent="-361950" eaLnBrk="0" hangingPunct="0">
              <a:spcBef>
                <a:spcPct val="20000"/>
              </a:spcBef>
              <a:buFont typeface="Calibri" pitchFamily="34" charset="0"/>
              <a:buAutoNum type="arabicPeriod"/>
            </a:pPr>
            <a:r>
              <a:rPr lang="ru-RU" sz="2000" b="1">
                <a:latin typeface="Times New Roman" pitchFamily="18" charset="0"/>
                <a:cs typeface="Times New Roman" pitchFamily="18" charset="0"/>
              </a:rPr>
              <a:t>Муниципальная программа «Профилактика правонарушений и преступлений на территории Усть-Катавского городского округе»</a:t>
            </a:r>
          </a:p>
        </p:txBody>
      </p:sp>
      <p:pic>
        <p:nvPicPr>
          <p:cNvPr id="135174" name="Picture 2" descr="http://ustkatav.smizz.ru/content/image219548948.jpg"/>
          <p:cNvPicPr>
            <a:picLocks noChangeAspect="1" noChangeArrowheads="1"/>
          </p:cNvPicPr>
          <p:nvPr/>
        </p:nvPicPr>
        <p:blipFill>
          <a:blip r:embed="rId4"/>
          <a:srcRect/>
          <a:stretch>
            <a:fillRect/>
          </a:stretch>
        </p:blipFill>
        <p:spPr bwMode="auto">
          <a:xfrm>
            <a:off x="2000250" y="3286125"/>
            <a:ext cx="4929188" cy="33020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619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61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28730" y="142875"/>
            <a:ext cx="7758112"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"Обеспечение безопасности жизнедеятельности населения У-КГО на 2017-2019 годы"</a:t>
            </a:r>
          </a:p>
        </p:txBody>
      </p:sp>
      <p:graphicFrame>
        <p:nvGraphicFramePr>
          <p:cNvPr id="5" name="Содержимое 3"/>
          <p:cNvGraphicFramePr>
            <a:graphicFrameLocks/>
          </p:cNvGraphicFramePr>
          <p:nvPr/>
        </p:nvGraphicFramePr>
        <p:xfrm>
          <a:off x="467544" y="1556792"/>
          <a:ext cx="8496944" cy="5069157"/>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721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721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142875"/>
            <a:ext cx="7929563" cy="1143000"/>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"Профилактика правонарушений и преступлений на территории У-КГО в 2017 году"</a:t>
            </a:r>
          </a:p>
        </p:txBody>
      </p:sp>
      <p:graphicFrame>
        <p:nvGraphicFramePr>
          <p:cNvPr id="5" name="Содержимое 3"/>
          <p:cNvGraphicFramePr>
            <a:graphicFrameLocks/>
          </p:cNvGraphicFramePr>
          <p:nvPr/>
        </p:nvGraphicFramePr>
        <p:xfrm>
          <a:off x="323528" y="1700808"/>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824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824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normAutofit/>
          </a:bodyPr>
          <a:lstStyle/>
          <a:p>
            <a:pPr algn="ctr" eaLnBrk="0" hangingPunct="0">
              <a:defRPr/>
            </a:pPr>
            <a:r>
              <a:rPr lang="ru-RU" sz="4000" b="1" dirty="0">
                <a:latin typeface="Times New Roman" pitchFamily="18" charset="0"/>
                <a:ea typeface="+mj-ea"/>
                <a:cs typeface="Times New Roman" pitchFamily="18" charset="0"/>
              </a:rPr>
              <a:t>СОЦИАЛЬНАЯ ЗАЩИТА</a:t>
            </a:r>
          </a:p>
        </p:txBody>
      </p:sp>
      <p:sp>
        <p:nvSpPr>
          <p:cNvPr id="138245" name="Содержимое 2"/>
          <p:cNvSpPr txBox="1">
            <a:spLocks/>
          </p:cNvSpPr>
          <p:nvPr/>
        </p:nvSpPr>
        <p:spPr bwMode="auto">
          <a:xfrm>
            <a:off x="457200" y="1600200"/>
            <a:ext cx="8229600" cy="4525963"/>
          </a:xfrm>
          <a:prstGeom prst="rect">
            <a:avLst/>
          </a:prstGeom>
          <a:noFill/>
          <a:ln w="9525">
            <a:noFill/>
            <a:miter lim="800000"/>
            <a:headEnd/>
            <a:tailEnd/>
          </a:ln>
        </p:spPr>
        <p:txBody>
          <a:bodyPr/>
          <a:lstStyle/>
          <a:p>
            <a:pPr marL="914400" indent="-914400" eaLnBrk="0" hangingPunct="0">
              <a:spcBef>
                <a:spcPct val="20000"/>
              </a:spcBef>
              <a:buFont typeface="Calibri" pitchFamily="34" charset="0"/>
              <a:buAutoNum type="arabicPeriod"/>
            </a:pPr>
            <a:r>
              <a:rPr lang="ru-RU" sz="2400" b="1">
                <a:latin typeface="Times New Roman" pitchFamily="18" charset="0"/>
                <a:cs typeface="Times New Roman" pitchFamily="18" charset="0"/>
              </a:rPr>
              <a:t>МП «Социальная поддержка и обслуживание граждан в Усть-Катавском городском округе»</a:t>
            </a:r>
          </a:p>
          <a:p>
            <a:pPr marL="914400" indent="-914400" eaLnBrk="0" hangingPunct="0">
              <a:spcBef>
                <a:spcPct val="20000"/>
              </a:spcBef>
              <a:buFont typeface="Calibri" pitchFamily="34" charset="0"/>
              <a:buAutoNum type="arabicPeriod"/>
            </a:pPr>
            <a:r>
              <a:rPr lang="ru-RU" sz="2400" b="1">
                <a:latin typeface="Times New Roman" pitchFamily="18" charset="0"/>
                <a:cs typeface="Times New Roman" pitchFamily="18" charset="0"/>
              </a:rPr>
              <a:t>МП «Поддержка социально-ориентированных некоммерческих организаций в Усть-Катавском городском округе»</a:t>
            </a:r>
          </a:p>
          <a:p>
            <a:pPr marL="914400" indent="-914400" eaLnBrk="0" hangingPunct="0">
              <a:spcBef>
                <a:spcPct val="20000"/>
              </a:spcBef>
              <a:buFont typeface="Calibri" pitchFamily="34" charset="0"/>
              <a:buAutoNum type="arabicPeriod"/>
            </a:pPr>
            <a:r>
              <a:rPr lang="ru-RU" sz="2400" b="1">
                <a:latin typeface="Times New Roman" pitchFamily="18" charset="0"/>
                <a:cs typeface="Times New Roman" pitchFamily="18" charset="0"/>
              </a:rPr>
              <a:t>МП «Доступная среда для инвалидов и других маломобильных групп населения Усть-Катавского городского округа»</a:t>
            </a:r>
          </a:p>
        </p:txBody>
      </p:sp>
      <p:pic>
        <p:nvPicPr>
          <p:cNvPr id="138246" name="Picture 2" descr="http://www.detdom-uk.ru/templates/vt_charity/images/vt_bg_top_wapper.png"/>
          <p:cNvPicPr>
            <a:picLocks noChangeAspect="1" noChangeArrowheads="1"/>
          </p:cNvPicPr>
          <p:nvPr/>
        </p:nvPicPr>
        <p:blipFill>
          <a:blip r:embed="rId4"/>
          <a:srcRect/>
          <a:stretch>
            <a:fillRect/>
          </a:stretch>
        </p:blipFill>
        <p:spPr bwMode="auto">
          <a:xfrm>
            <a:off x="785813" y="5000625"/>
            <a:ext cx="7715250" cy="17399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926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3926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143000" y="274638"/>
            <a:ext cx="7786688"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"Социальная поддержка и</a:t>
            </a:r>
            <a:r>
              <a:rPr lang="en-US" sz="2800" b="1" dirty="0">
                <a:latin typeface="Times New Roman" pitchFamily="18" charset="0"/>
                <a:ea typeface="+mj-ea"/>
                <a:cs typeface="Times New Roman" pitchFamily="18" charset="0"/>
              </a:rPr>
              <a:t> </a:t>
            </a:r>
            <a:r>
              <a:rPr lang="ru-RU" sz="2800" b="1" dirty="0">
                <a:latin typeface="Times New Roman" pitchFamily="18" charset="0"/>
                <a:ea typeface="+mj-ea"/>
                <a:cs typeface="Times New Roman" pitchFamily="18" charset="0"/>
              </a:rPr>
              <a:t>обслуживание граждан в У-КГО на 2017-2019 годы"</a:t>
            </a:r>
          </a:p>
        </p:txBody>
      </p:sp>
      <p:graphicFrame>
        <p:nvGraphicFramePr>
          <p:cNvPr id="5" name="Содержимое 3"/>
          <p:cNvGraphicFramePr>
            <a:graphicFrameLocks/>
          </p:cNvGraphicFramePr>
          <p:nvPr/>
        </p:nvGraphicFramePr>
        <p:xfrm>
          <a:off x="428596" y="1571612"/>
          <a:ext cx="8496944" cy="465829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029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029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143000" y="0"/>
            <a:ext cx="7615238"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"Поддержка социально-ориентированных некоммерческих организаций в У-КГО на 2017-2019 годы"</a:t>
            </a:r>
          </a:p>
        </p:txBody>
      </p:sp>
      <p:graphicFrame>
        <p:nvGraphicFramePr>
          <p:cNvPr id="5" name="Содержимое 3"/>
          <p:cNvGraphicFramePr>
            <a:graphicFrameLocks/>
          </p:cNvGraphicFramePr>
          <p:nvPr/>
        </p:nvGraphicFramePr>
        <p:xfrm>
          <a:off x="457200" y="1600200"/>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131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131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6" name="Заголовок 1"/>
          <p:cNvSpPr txBox="1">
            <a:spLocks/>
          </p:cNvSpPr>
          <p:nvPr/>
        </p:nvSpPr>
        <p:spPr>
          <a:xfrm>
            <a:off x="1071563" y="274638"/>
            <a:ext cx="7943850" cy="1143000"/>
          </a:xfrm>
          <a:prstGeom prst="rect">
            <a:avLst/>
          </a:prstGeom>
        </p:spPr>
        <p:txBody>
          <a:bodyPr/>
          <a:lstStyle/>
          <a:p>
            <a:pPr algn="ctr" eaLnBrk="0" hangingPunct="0">
              <a:defRPr/>
            </a:pPr>
            <a:r>
              <a:rPr lang="ru-RU" sz="2800" b="1" dirty="0">
                <a:latin typeface="Times New Roman" pitchFamily="18" charset="0"/>
                <a:ea typeface="+mj-ea"/>
                <a:cs typeface="Times New Roman" pitchFamily="18" charset="0"/>
              </a:rPr>
              <a:t>МП "Доступная среда для инвалидов и других </a:t>
            </a:r>
            <a:r>
              <a:rPr lang="ru-RU" sz="2800" b="1" dirty="0" err="1">
                <a:latin typeface="Times New Roman" pitchFamily="18" charset="0"/>
                <a:ea typeface="+mj-ea"/>
                <a:cs typeface="Times New Roman" pitchFamily="18" charset="0"/>
              </a:rPr>
              <a:t>маломобильных</a:t>
            </a:r>
            <a:r>
              <a:rPr lang="ru-RU" sz="2800" b="1" dirty="0">
                <a:latin typeface="Times New Roman" pitchFamily="18" charset="0"/>
                <a:ea typeface="+mj-ea"/>
                <a:cs typeface="Times New Roman" pitchFamily="18" charset="0"/>
              </a:rPr>
              <a:t> групп населения У-КГО на 2016-2020 годы"</a:t>
            </a:r>
            <a:endParaRPr lang="ru-RU" sz="2800" dirty="0">
              <a:latin typeface="Times New Roman" pitchFamily="18" charset="0"/>
              <a:ea typeface="+mj-ea"/>
              <a:cs typeface="Times New Roman" pitchFamily="18" charset="0"/>
            </a:endParaRPr>
          </a:p>
        </p:txBody>
      </p:sp>
      <p:sp>
        <p:nvSpPr>
          <p:cNvPr id="141317" name="Содержимое 2"/>
          <p:cNvSpPr txBox="1">
            <a:spLocks/>
          </p:cNvSpPr>
          <p:nvPr/>
        </p:nvSpPr>
        <p:spPr bwMode="auto">
          <a:xfrm>
            <a:off x="457200" y="1989138"/>
            <a:ext cx="8229600" cy="2582862"/>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ru-RU" sz="2000" b="1">
                <a:latin typeface="Times New Roman" pitchFamily="18" charset="0"/>
                <a:cs typeface="Times New Roman" pitchFamily="18" charset="0"/>
              </a:rPr>
              <a:t>В рамках МП «Доступная среда для инвалидов и других маломобильных групп населения» на 2017 год в сумме 0,06 млн. рублей, бюджетные ассигнования распределены на создание условий по доступности для инвалидов объектов жилищного хозяйства и социально-культурной сферы.</a:t>
            </a:r>
          </a:p>
        </p:txBody>
      </p:sp>
      <p:pic>
        <p:nvPicPr>
          <p:cNvPr id="198658" name="Picture 2" descr="Y:\БЮДЖЕТ ДЛЯ ГРАЖДАН\Фото\SAM_3274.jpg"/>
          <p:cNvPicPr>
            <a:picLocks noChangeAspect="1" noChangeArrowheads="1"/>
          </p:cNvPicPr>
          <p:nvPr/>
        </p:nvPicPr>
        <p:blipFill>
          <a:blip r:embed="rId4"/>
          <a:srcRect/>
          <a:stretch>
            <a:fillRect/>
          </a:stretch>
        </p:blipFill>
        <p:spPr bwMode="auto">
          <a:xfrm>
            <a:off x="404784" y="3857629"/>
            <a:ext cx="2667018" cy="2000264"/>
          </a:xfrm>
          <a:prstGeom prst="rect">
            <a:avLst/>
          </a:prstGeom>
          <a:noFill/>
        </p:spPr>
      </p:pic>
      <p:pic>
        <p:nvPicPr>
          <p:cNvPr id="198659" name="Picture 3" descr="Y:\БЮДЖЕТ ДЛЯ ГРАЖДАН\Фото\imgpreview (6).jpg"/>
          <p:cNvPicPr>
            <a:picLocks noChangeAspect="1" noChangeArrowheads="1"/>
          </p:cNvPicPr>
          <p:nvPr/>
        </p:nvPicPr>
        <p:blipFill>
          <a:blip r:embed="rId5"/>
          <a:srcRect/>
          <a:stretch>
            <a:fillRect/>
          </a:stretch>
        </p:blipFill>
        <p:spPr bwMode="auto">
          <a:xfrm>
            <a:off x="3357554" y="4067191"/>
            <a:ext cx="2200275" cy="1647825"/>
          </a:xfrm>
          <a:prstGeom prst="rect">
            <a:avLst/>
          </a:prstGeom>
          <a:noFill/>
        </p:spPr>
      </p:pic>
      <p:pic>
        <p:nvPicPr>
          <p:cNvPr id="198660" name="Picture 4" descr="Y:\БЮДЖЕТ ДЛЯ ГРАЖДАН\Фото\e24f0fb4483e248d70b6713336d3e3ce_XL.jpg"/>
          <p:cNvPicPr>
            <a:picLocks noChangeAspect="1" noChangeArrowheads="1"/>
          </p:cNvPicPr>
          <p:nvPr/>
        </p:nvPicPr>
        <p:blipFill>
          <a:blip r:embed="rId6"/>
          <a:srcRect/>
          <a:stretch>
            <a:fillRect/>
          </a:stretch>
        </p:blipFill>
        <p:spPr bwMode="auto">
          <a:xfrm>
            <a:off x="5929322" y="3786190"/>
            <a:ext cx="2714020" cy="2071702"/>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233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233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1000125" y="142875"/>
            <a:ext cx="7800975" cy="1143000"/>
          </a:xfrm>
          <a:prstGeom prst="rect">
            <a:avLst/>
          </a:prstGeom>
        </p:spPr>
        <p:txBody>
          <a:bodyPr>
            <a:normAutofit/>
          </a:bodyPr>
          <a:lstStyle/>
          <a:p>
            <a:pPr algn="ctr" eaLnBrk="0" hangingPunct="0">
              <a:defRPr/>
            </a:pPr>
            <a:r>
              <a:rPr lang="ru-RU" sz="4400" b="1" dirty="0">
                <a:latin typeface="Times New Roman" pitchFamily="18" charset="0"/>
                <a:ea typeface="+mj-ea"/>
                <a:cs typeface="Times New Roman" pitchFamily="18" charset="0"/>
              </a:rPr>
              <a:t>Национальная экономика</a:t>
            </a:r>
          </a:p>
        </p:txBody>
      </p:sp>
      <p:sp>
        <p:nvSpPr>
          <p:cNvPr id="142341" name="Содержимое 2"/>
          <p:cNvSpPr txBox="1">
            <a:spLocks/>
          </p:cNvSpPr>
          <p:nvPr/>
        </p:nvSpPr>
        <p:spPr bwMode="auto">
          <a:xfrm>
            <a:off x="457200" y="1143000"/>
            <a:ext cx="8229600" cy="3643313"/>
          </a:xfrm>
          <a:prstGeom prst="rect">
            <a:avLst/>
          </a:prstGeom>
          <a:noFill/>
          <a:ln w="9525">
            <a:noFill/>
            <a:miter lim="800000"/>
            <a:headEnd/>
            <a:tailEnd/>
          </a:ln>
        </p:spPr>
        <p:txBody>
          <a:bodyPr/>
          <a:lstStyle/>
          <a:p>
            <a:pPr marL="542925" indent="-542925" eaLnBrk="0" hangingPunct="0">
              <a:spcBef>
                <a:spcPct val="20000"/>
              </a:spcBef>
              <a:buFont typeface="Calibri" pitchFamily="34" charset="0"/>
              <a:buAutoNum type="arabicPeriod"/>
            </a:pPr>
            <a:r>
              <a:rPr lang="ru-RU" sz="2400" b="1">
                <a:latin typeface="Times New Roman" pitchFamily="18" charset="0"/>
                <a:cs typeface="Times New Roman" pitchFamily="18" charset="0"/>
              </a:rPr>
              <a:t>Муниципальная программа «Развитие малого и среднего предпринимательства в Усть-Катавском городском округе на 2015-2017 годы»</a:t>
            </a:r>
          </a:p>
          <a:p>
            <a:pPr marL="542925" indent="-542925" eaLnBrk="0" hangingPunct="0">
              <a:spcBef>
                <a:spcPct val="20000"/>
              </a:spcBef>
              <a:buFont typeface="Calibri" pitchFamily="34" charset="0"/>
              <a:buAutoNum type="arabicPeriod"/>
            </a:pPr>
            <a:r>
              <a:rPr lang="ru-RU" sz="2400" b="1">
                <a:latin typeface="Times New Roman" pitchFamily="18" charset="0"/>
                <a:cs typeface="Times New Roman" pitchFamily="18" charset="0"/>
              </a:rPr>
              <a:t>МП  «Ремонт, содержание и повышение безопасности дорожно-транспортной инфраструктуры местного значения в  Усть-Катавском городском округе»</a:t>
            </a:r>
          </a:p>
        </p:txBody>
      </p:sp>
      <p:pic>
        <p:nvPicPr>
          <p:cNvPr id="142342" name="Picture 3"/>
          <p:cNvPicPr>
            <a:picLocks noChangeAspect="1" noChangeArrowheads="1"/>
          </p:cNvPicPr>
          <p:nvPr/>
        </p:nvPicPr>
        <p:blipFill>
          <a:blip r:embed="rId4"/>
          <a:srcRect/>
          <a:stretch>
            <a:fillRect/>
          </a:stretch>
        </p:blipFill>
        <p:spPr bwMode="auto">
          <a:xfrm>
            <a:off x="2357438" y="3786188"/>
            <a:ext cx="4435475" cy="268922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6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33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142875"/>
            <a:ext cx="8043862" cy="1500188"/>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"Развитие малого и среднего предпринимательства в У-КГО на 2015-2017 годы</a:t>
            </a:r>
          </a:p>
        </p:txBody>
      </p:sp>
      <p:sp>
        <p:nvSpPr>
          <p:cNvPr id="143365" name="Содержимое 2"/>
          <p:cNvSpPr txBox="1">
            <a:spLocks/>
          </p:cNvSpPr>
          <p:nvPr/>
        </p:nvSpPr>
        <p:spPr bwMode="auto">
          <a:xfrm>
            <a:off x="457200" y="1857375"/>
            <a:ext cx="8229600" cy="1571625"/>
          </a:xfrm>
          <a:prstGeom prst="rect">
            <a:avLst/>
          </a:prstGeom>
          <a:noFill/>
          <a:ln w="9525">
            <a:noFill/>
            <a:miter lim="800000"/>
            <a:headEnd/>
            <a:tailEnd/>
          </a:ln>
        </p:spPr>
        <p:txBody>
          <a:bodyPr/>
          <a:lstStyle/>
          <a:p>
            <a:pPr marL="342900" indent="-342900" eaLnBrk="0" hangingPunct="0">
              <a:spcBef>
                <a:spcPct val="20000"/>
              </a:spcBef>
              <a:buFont typeface="Arial" charset="0"/>
              <a:buChar char="•"/>
            </a:pPr>
            <a:r>
              <a:rPr lang="ru-RU" sz="2000" b="1">
                <a:latin typeface="Times New Roman" pitchFamily="18" charset="0"/>
                <a:cs typeface="Times New Roman" pitchFamily="18" charset="0"/>
              </a:rPr>
              <a:t>В рамках МП «Развитие малого и среднего предпринимательства» на 2017 год в сумме </a:t>
            </a:r>
            <a:r>
              <a:rPr lang="en-US" sz="2000" b="1">
                <a:latin typeface="Times New Roman" pitchFamily="18" charset="0"/>
                <a:cs typeface="Times New Roman" pitchFamily="18" charset="0"/>
              </a:rPr>
              <a:t>0</a:t>
            </a:r>
            <a:r>
              <a:rPr lang="ru-RU" sz="2000" b="1">
                <a:latin typeface="Times New Roman" pitchFamily="18" charset="0"/>
                <a:cs typeface="Times New Roman" pitchFamily="18" charset="0"/>
              </a:rPr>
              <a:t>,</a:t>
            </a:r>
            <a:r>
              <a:rPr lang="en-US" sz="2000" b="1">
                <a:latin typeface="Times New Roman" pitchFamily="18" charset="0"/>
                <a:cs typeface="Times New Roman" pitchFamily="18" charset="0"/>
              </a:rPr>
              <a:t>62 </a:t>
            </a:r>
            <a:r>
              <a:rPr lang="ru-RU" sz="2000" b="1">
                <a:latin typeface="Times New Roman" pitchFamily="18" charset="0"/>
                <a:cs typeface="Times New Roman" pitchFamily="18" charset="0"/>
              </a:rPr>
              <a:t>млн. рублей бюджетные ассигнования распределены на предоставление субсидий субъектам малого предпринимательства.</a:t>
            </a:r>
          </a:p>
        </p:txBody>
      </p:sp>
      <p:pic>
        <p:nvPicPr>
          <p:cNvPr id="143366" name="Picture 1"/>
          <p:cNvPicPr>
            <a:picLocks noChangeAspect="1" noChangeArrowheads="1"/>
          </p:cNvPicPr>
          <p:nvPr/>
        </p:nvPicPr>
        <p:blipFill>
          <a:blip r:embed="rId4"/>
          <a:srcRect/>
          <a:stretch>
            <a:fillRect/>
          </a:stretch>
        </p:blipFill>
        <p:spPr bwMode="auto">
          <a:xfrm>
            <a:off x="214313" y="3357563"/>
            <a:ext cx="4754562" cy="2857500"/>
          </a:xfrm>
          <a:prstGeom prst="rect">
            <a:avLst/>
          </a:prstGeom>
          <a:noFill/>
          <a:ln w="9525">
            <a:noFill/>
            <a:miter lim="800000"/>
            <a:headEnd/>
            <a:tailEnd/>
          </a:ln>
        </p:spPr>
      </p:pic>
      <p:pic>
        <p:nvPicPr>
          <p:cNvPr id="143367" name="Picture 2"/>
          <p:cNvPicPr>
            <a:picLocks noChangeAspect="1" noChangeArrowheads="1"/>
          </p:cNvPicPr>
          <p:nvPr/>
        </p:nvPicPr>
        <p:blipFill>
          <a:blip r:embed="rId5"/>
          <a:srcRect/>
          <a:stretch>
            <a:fillRect/>
          </a:stretch>
        </p:blipFill>
        <p:spPr bwMode="auto">
          <a:xfrm>
            <a:off x="5072063" y="3357563"/>
            <a:ext cx="3919537" cy="283368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843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8435" name="Прямоугольник 2"/>
          <p:cNvSpPr>
            <a:spLocks noChangeArrowheads="1"/>
          </p:cNvSpPr>
          <p:nvPr/>
        </p:nvSpPr>
        <p:spPr bwMode="auto">
          <a:xfrm>
            <a:off x="142875" y="1285875"/>
            <a:ext cx="9001125" cy="4540250"/>
          </a:xfrm>
          <a:prstGeom prst="rect">
            <a:avLst/>
          </a:prstGeom>
          <a:noFill/>
          <a:ln w="9525">
            <a:noFill/>
            <a:miter lim="800000"/>
            <a:headEnd/>
            <a:tailEnd/>
          </a:ln>
        </p:spPr>
        <p:txBody>
          <a:bodyPr>
            <a:spAutoFit/>
          </a:bodyPr>
          <a:lstStyle/>
          <a:p>
            <a:pPr algn="just"/>
            <a:r>
              <a:rPr lang="en-US" sz="1700" b="1">
                <a:latin typeface="Times New Roman" pitchFamily="18" charset="0"/>
                <a:cs typeface="Times New Roman" pitchFamily="18" charset="0"/>
              </a:rPr>
              <a:t>4. </a:t>
            </a:r>
            <a:r>
              <a:rPr lang="ru-RU" sz="1700" b="1">
                <a:latin typeface="Times New Roman" pitchFamily="18" charset="0"/>
                <a:cs typeface="Times New Roman" pitchFamily="18" charset="0"/>
              </a:rPr>
              <a:t>Утверждение бюджета</a:t>
            </a:r>
          </a:p>
          <a:p>
            <a:pPr algn="just"/>
            <a:r>
              <a:rPr lang="ru-RU" sz="1700" b="1">
                <a:latin typeface="Times New Roman" pitchFamily="18" charset="0"/>
                <a:cs typeface="Times New Roman" pitchFamily="18" charset="0"/>
              </a:rPr>
              <a:t> </a:t>
            </a:r>
          </a:p>
          <a:p>
            <a:pPr algn="just"/>
            <a:r>
              <a:rPr lang="ru-RU" sz="1700" b="1">
                <a:latin typeface="Times New Roman" pitchFamily="18" charset="0"/>
                <a:cs typeface="Times New Roman" pitchFamily="18" charset="0"/>
              </a:rPr>
              <a:t>	В соответствии с положением «О бюджетном процессе в Усть-Катавском городском округе» в декабре проект бюджета будет рассмотрен депутатами на депутатских комиссиях и заседаниях Собрания депутатов.</a:t>
            </a:r>
          </a:p>
          <a:p>
            <a:pPr algn="just"/>
            <a:endParaRPr lang="ru-RU" sz="1700" b="1">
              <a:latin typeface="Times New Roman" pitchFamily="18" charset="0"/>
              <a:cs typeface="Times New Roman" pitchFamily="18" charset="0"/>
            </a:endParaRPr>
          </a:p>
          <a:p>
            <a:pPr algn="just"/>
            <a:r>
              <a:rPr lang="ru-RU" sz="1700" b="1">
                <a:latin typeface="Times New Roman" pitchFamily="18" charset="0"/>
                <a:cs typeface="Times New Roman" pitchFamily="18" charset="0"/>
              </a:rPr>
              <a:t>Проект бюджета рассматривается депутатами в двух чтениях: </a:t>
            </a:r>
          </a:p>
          <a:p>
            <a:pPr algn="just"/>
            <a:r>
              <a:rPr lang="ru-RU" sz="1700" b="1">
                <a:latin typeface="Times New Roman" pitchFamily="18" charset="0"/>
                <a:cs typeface="Times New Roman" pitchFamily="18" charset="0"/>
              </a:rPr>
              <a:t>- В первом чтении утверждаются основные характеристики бюджета - общий объем доходов, расходов и дефицит.</a:t>
            </a:r>
          </a:p>
          <a:p>
            <a:pPr algn="just"/>
            <a:r>
              <a:rPr lang="ru-RU" sz="1700" b="1">
                <a:latin typeface="Times New Roman" pitchFamily="18" charset="0"/>
                <a:cs typeface="Times New Roman" pitchFamily="18" charset="0"/>
              </a:rPr>
              <a:t>- Во втором чтении утверждается доходы, расходы, источники финансирования дефицита бюджета. Распределение бюджетных ассигнований утверждается по получателям и  направлениям, классифицируемым в едином для всех бюджетов формате.</a:t>
            </a:r>
          </a:p>
          <a:p>
            <a:pPr algn="just"/>
            <a:r>
              <a:rPr lang="ru-RU" sz="1700" b="1">
                <a:latin typeface="Times New Roman" pitchFamily="18" charset="0"/>
                <a:cs typeface="Times New Roman" pitchFamily="18" charset="0"/>
              </a:rPr>
              <a:t> </a:t>
            </a:r>
          </a:p>
          <a:p>
            <a:pPr algn="just"/>
            <a:r>
              <a:rPr lang="en-US" sz="1700" b="1">
                <a:latin typeface="Times New Roman" pitchFamily="18" charset="0"/>
                <a:cs typeface="Times New Roman" pitchFamily="18" charset="0"/>
              </a:rPr>
              <a:t>5. </a:t>
            </a:r>
            <a:r>
              <a:rPr lang="ru-RU" sz="1700" b="1">
                <a:latin typeface="Times New Roman" pitchFamily="18" charset="0"/>
                <a:cs typeface="Times New Roman" pitchFamily="18" charset="0"/>
              </a:rPr>
              <a:t>Официальное опубликование</a:t>
            </a:r>
          </a:p>
          <a:p>
            <a:pPr algn="just"/>
            <a:r>
              <a:rPr lang="ru-RU" sz="1700" b="1">
                <a:latin typeface="Times New Roman" pitchFamily="18" charset="0"/>
                <a:cs typeface="Times New Roman" pitchFamily="18" charset="0"/>
              </a:rPr>
              <a:t> </a:t>
            </a:r>
          </a:p>
          <a:p>
            <a:pPr algn="just"/>
            <a:r>
              <a:rPr lang="ru-RU" sz="1700" b="1">
                <a:latin typeface="Times New Roman" pitchFamily="18" charset="0"/>
                <a:cs typeface="Times New Roman" pitchFamily="18" charset="0"/>
              </a:rPr>
              <a:t>Принятый бюджет до 1 января 2017 года должен быть опубликован в официальных средствах массовой информации. </a:t>
            </a:r>
          </a:p>
        </p:txBody>
      </p:sp>
      <p:sp>
        <p:nvSpPr>
          <p:cNvPr id="18436" name="Rectangle 1"/>
          <p:cNvSpPr>
            <a:spLocks noChangeArrowheads="1"/>
          </p:cNvSpPr>
          <p:nvPr/>
        </p:nvSpPr>
        <p:spPr bwMode="auto">
          <a:xfrm>
            <a:off x="1000125" y="285750"/>
            <a:ext cx="8143875" cy="523875"/>
          </a:xfrm>
          <a:prstGeom prst="rect">
            <a:avLst/>
          </a:prstGeom>
          <a:noFill/>
          <a:ln w="9525">
            <a:noFill/>
            <a:miter lim="800000"/>
            <a:headEnd/>
            <a:tailEnd/>
          </a:ln>
        </p:spPr>
        <p:txBody>
          <a:bodyPr anchor="ctr">
            <a:spAutoFit/>
          </a:bodyPr>
          <a:lstStyle/>
          <a:p>
            <a:pPr algn="ctr"/>
            <a:r>
              <a:rPr lang="ru-RU" sz="2800" b="1">
                <a:latin typeface="Times New Roman" pitchFamily="18" charset="0"/>
                <a:cs typeface="Times New Roman" pitchFamily="18" charset="0"/>
              </a:rPr>
              <a:t>Этапы бюджетного планирования </a:t>
            </a:r>
            <a:endParaRPr lang="ru-RU" sz="2800">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6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33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928688" y="-24"/>
            <a:ext cx="8043862" cy="1500188"/>
          </a:xfrm>
          <a:prstGeom prst="rect">
            <a:avLst/>
          </a:prstGeom>
        </p:spPr>
        <p:txBody>
          <a:bodyPr/>
          <a:lstStyle/>
          <a:p>
            <a:pPr algn="ctr" eaLnBrk="0" hangingPunct="0">
              <a:defRPr/>
            </a:pPr>
            <a:r>
              <a:rPr lang="ru-RU" sz="3200" b="1" dirty="0">
                <a:latin typeface="Times New Roman" pitchFamily="18" charset="0"/>
                <a:ea typeface="+mj-ea"/>
                <a:cs typeface="Times New Roman" pitchFamily="18" charset="0"/>
              </a:rPr>
              <a:t>МП "Развитие малого и среднего предпринимательства в У-КГО на 2015-2017 годы</a:t>
            </a:r>
          </a:p>
        </p:txBody>
      </p:sp>
      <p:pic>
        <p:nvPicPr>
          <p:cNvPr id="195586" name="Picture 2" descr="Y:\БЮДЖЕТ ДЛЯ ГРАЖДАН\Фото\7b0ff34101502efab09aa5f69054f806_XL.jpg"/>
          <p:cNvPicPr>
            <a:picLocks noChangeAspect="1" noChangeArrowheads="1"/>
          </p:cNvPicPr>
          <p:nvPr/>
        </p:nvPicPr>
        <p:blipFill>
          <a:blip r:embed="rId4" cstate="print"/>
          <a:srcRect/>
          <a:stretch>
            <a:fillRect/>
          </a:stretch>
        </p:blipFill>
        <p:spPr bwMode="auto">
          <a:xfrm>
            <a:off x="321439" y="1571612"/>
            <a:ext cx="2393173" cy="1595449"/>
          </a:xfrm>
          <a:prstGeom prst="rect">
            <a:avLst/>
          </a:prstGeom>
          <a:noFill/>
        </p:spPr>
      </p:pic>
      <p:pic>
        <p:nvPicPr>
          <p:cNvPr id="195587" name="Picture 3" descr="Y:\БЮДЖЕТ ДЛЯ ГРАЖДАН\Фото\39ed6ec7334cbd620b086f3052569938_XL.jpg"/>
          <p:cNvPicPr>
            <a:picLocks noChangeAspect="1" noChangeArrowheads="1"/>
          </p:cNvPicPr>
          <p:nvPr/>
        </p:nvPicPr>
        <p:blipFill>
          <a:blip r:embed="rId5"/>
          <a:srcRect/>
          <a:stretch>
            <a:fillRect/>
          </a:stretch>
        </p:blipFill>
        <p:spPr bwMode="auto">
          <a:xfrm>
            <a:off x="3183060" y="1571612"/>
            <a:ext cx="2460510" cy="1643074"/>
          </a:xfrm>
          <a:prstGeom prst="rect">
            <a:avLst/>
          </a:prstGeom>
          <a:noFill/>
        </p:spPr>
      </p:pic>
      <p:pic>
        <p:nvPicPr>
          <p:cNvPr id="195588" name="Picture 4" descr="Y:\БЮДЖЕТ ДЛЯ ГРАЖДАН\Фото\3254b7378decead3f8056c6fff0983a9_XL.jpg"/>
          <p:cNvPicPr>
            <a:picLocks noChangeAspect="1" noChangeArrowheads="1"/>
          </p:cNvPicPr>
          <p:nvPr/>
        </p:nvPicPr>
        <p:blipFill>
          <a:blip r:embed="rId6"/>
          <a:srcRect/>
          <a:stretch>
            <a:fillRect/>
          </a:stretch>
        </p:blipFill>
        <p:spPr bwMode="auto">
          <a:xfrm>
            <a:off x="5929322" y="1571612"/>
            <a:ext cx="2554735" cy="1714512"/>
          </a:xfrm>
          <a:prstGeom prst="rect">
            <a:avLst/>
          </a:prstGeom>
          <a:noFill/>
        </p:spPr>
      </p:pic>
      <p:pic>
        <p:nvPicPr>
          <p:cNvPr id="195589" name="Picture 5" descr="Y:\БЮДЖЕТ ДЛЯ ГРАЖДАН\Фото\9880c821bdbf8aaf75e475bdb5d55822_XL.jpg"/>
          <p:cNvPicPr>
            <a:picLocks noChangeAspect="1" noChangeArrowheads="1"/>
          </p:cNvPicPr>
          <p:nvPr/>
        </p:nvPicPr>
        <p:blipFill>
          <a:blip r:embed="rId7" cstate="print"/>
          <a:srcRect/>
          <a:stretch>
            <a:fillRect/>
          </a:stretch>
        </p:blipFill>
        <p:spPr bwMode="auto">
          <a:xfrm>
            <a:off x="357158" y="3362802"/>
            <a:ext cx="2357454" cy="1566396"/>
          </a:xfrm>
          <a:prstGeom prst="rect">
            <a:avLst/>
          </a:prstGeom>
          <a:noFill/>
        </p:spPr>
      </p:pic>
      <p:pic>
        <p:nvPicPr>
          <p:cNvPr id="195590" name="Picture 6" descr="Y:\БЮДЖЕТ ДЛЯ ГРАЖДАН\Фото\9583dc510fd3047f9766b624e3cdd5d0_XL.jpg"/>
          <p:cNvPicPr>
            <a:picLocks noChangeAspect="1" noChangeArrowheads="1"/>
          </p:cNvPicPr>
          <p:nvPr/>
        </p:nvPicPr>
        <p:blipFill>
          <a:blip r:embed="rId8" cstate="print"/>
          <a:srcRect/>
          <a:stretch>
            <a:fillRect/>
          </a:stretch>
        </p:blipFill>
        <p:spPr bwMode="auto">
          <a:xfrm>
            <a:off x="357157" y="5072074"/>
            <a:ext cx="2357455" cy="1571636"/>
          </a:xfrm>
          <a:prstGeom prst="rect">
            <a:avLst/>
          </a:prstGeom>
          <a:noFill/>
        </p:spPr>
      </p:pic>
      <p:pic>
        <p:nvPicPr>
          <p:cNvPr id="195591" name="Picture 7" descr="Y:\БЮДЖЕТ ДЛЯ ГРАЖДАН\Фото\ccd95094ca027ed20314ebc810607e55_XL.jpg"/>
          <p:cNvPicPr>
            <a:picLocks noChangeAspect="1" noChangeArrowheads="1"/>
          </p:cNvPicPr>
          <p:nvPr/>
        </p:nvPicPr>
        <p:blipFill>
          <a:blip r:embed="rId9"/>
          <a:srcRect/>
          <a:stretch>
            <a:fillRect/>
          </a:stretch>
        </p:blipFill>
        <p:spPr bwMode="auto">
          <a:xfrm>
            <a:off x="5929321" y="3357562"/>
            <a:ext cx="2571769" cy="1714512"/>
          </a:xfrm>
          <a:prstGeom prst="rect">
            <a:avLst/>
          </a:prstGeom>
          <a:noFill/>
        </p:spPr>
      </p:pic>
      <p:pic>
        <p:nvPicPr>
          <p:cNvPr id="195592" name="Picture 8" descr="Y:\БЮДЖЕТ ДЛЯ ГРАЖДАН\Фото\фото.jpg"/>
          <p:cNvPicPr>
            <a:picLocks noChangeAspect="1" noChangeArrowheads="1"/>
          </p:cNvPicPr>
          <p:nvPr/>
        </p:nvPicPr>
        <p:blipFill>
          <a:blip r:embed="rId10" cstate="print"/>
          <a:srcRect/>
          <a:stretch>
            <a:fillRect/>
          </a:stretch>
        </p:blipFill>
        <p:spPr bwMode="auto">
          <a:xfrm>
            <a:off x="5929322" y="5143512"/>
            <a:ext cx="2571768" cy="1630056"/>
          </a:xfrm>
          <a:prstGeom prst="rect">
            <a:avLst/>
          </a:prstGeom>
          <a:noFill/>
        </p:spPr>
      </p:pic>
      <p:pic>
        <p:nvPicPr>
          <p:cNvPr id="195593" name="Picture 9" descr="Y:\БЮДЖЕТ ДЛЯ ГРАЖДАН\Фото\f84800a57d3e3a5f2516c71fdc657da9_XL.jpg"/>
          <p:cNvPicPr>
            <a:picLocks noChangeAspect="1" noChangeArrowheads="1"/>
          </p:cNvPicPr>
          <p:nvPr/>
        </p:nvPicPr>
        <p:blipFill>
          <a:blip r:embed="rId11" cstate="print"/>
          <a:srcRect/>
          <a:stretch>
            <a:fillRect/>
          </a:stretch>
        </p:blipFill>
        <p:spPr bwMode="auto">
          <a:xfrm>
            <a:off x="3262303" y="3357562"/>
            <a:ext cx="2166953" cy="3250429"/>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438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43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785813" y="142875"/>
            <a:ext cx="8229600" cy="1296988"/>
          </a:xfrm>
          <a:prstGeom prst="rect">
            <a:avLst/>
          </a:prstGeom>
        </p:spPr>
        <p:txBody>
          <a:bodyPr/>
          <a:lstStyle/>
          <a:p>
            <a:pPr algn="ctr" eaLnBrk="0" hangingPunct="0">
              <a:defRPr/>
            </a:pPr>
            <a:r>
              <a:rPr lang="ru-RU" sz="2400" b="1" dirty="0">
                <a:latin typeface="Times New Roman" pitchFamily="18" charset="0"/>
                <a:ea typeface="+mj-ea"/>
                <a:cs typeface="Times New Roman" pitchFamily="18" charset="0"/>
              </a:rPr>
              <a:t>МП "Ремонт, содержание и повышение безопасности дорожно-транспортной инфраструктуры местного значения в У-КГО на 2017-2019 годы" </a:t>
            </a:r>
          </a:p>
        </p:txBody>
      </p:sp>
      <p:graphicFrame>
        <p:nvGraphicFramePr>
          <p:cNvPr id="5" name="Содержимое 3"/>
          <p:cNvGraphicFramePr>
            <a:graphicFrameLocks/>
          </p:cNvGraphicFramePr>
          <p:nvPr/>
        </p:nvGraphicFramePr>
        <p:xfrm>
          <a:off x="428596" y="1500174"/>
          <a:ext cx="8229600" cy="452595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5410"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14541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lstStyle/>
          <a:p>
            <a:pPr algn="ctr" eaLnBrk="0" hangingPunct="0">
              <a:defRPr/>
            </a:pPr>
            <a:endParaRPr lang="ru-RU" sz="2800" dirty="0">
              <a:latin typeface="+mj-lt"/>
              <a:ea typeface="+mj-ea"/>
              <a:cs typeface="+mj-cs"/>
            </a:endParaRPr>
          </a:p>
        </p:txBody>
      </p:sp>
      <p:graphicFrame>
        <p:nvGraphicFramePr>
          <p:cNvPr id="5" name="Содержимое 3"/>
          <p:cNvGraphicFramePr>
            <a:graphicFrameLocks/>
          </p:cNvGraphicFramePr>
          <p:nvPr/>
        </p:nvGraphicFramePr>
        <p:xfrm>
          <a:off x="457200" y="1600200"/>
          <a:ext cx="8229600" cy="4525959"/>
        </p:xfrm>
        <a:graphic>
          <a:graphicData uri="http://schemas.openxmlformats.org/drawingml/2006/chart">
            <c:chart xmlns:c="http://schemas.openxmlformats.org/drawingml/2006/chart" xmlns:r="http://schemas.openxmlformats.org/officeDocument/2006/relationships" r:id="rId5"/>
          </a:graphicData>
        </a:graphic>
      </p:graphicFrame>
      <p:sp>
        <p:nvSpPr>
          <p:cNvPr id="6" name="Заголовок 5"/>
          <p:cNvSpPr>
            <a:spLocks noGrp="1"/>
          </p:cNvSpPr>
          <p:nvPr>
            <p:ph type="title"/>
          </p:nvPr>
        </p:nvSpPr>
        <p:spPr>
          <a:xfrm>
            <a:off x="539750" y="0"/>
            <a:ext cx="7704138" cy="765175"/>
          </a:xfrm>
        </p:spPr>
        <p:txBody>
          <a:bodyPr/>
          <a:lstStyle/>
          <a:p>
            <a:pPr>
              <a:defRPr/>
            </a:pPr>
            <a:r>
              <a:rPr lang="ru-RU" sz="2800" b="1" cap="all" dirty="0" smtClean="0">
                <a:latin typeface="Times New Roman" pitchFamily="18" charset="0"/>
                <a:cs typeface="Times New Roman" pitchFamily="18" charset="0"/>
              </a:rPr>
              <a:t>Непрограммные</a:t>
            </a:r>
            <a:r>
              <a:rPr lang="ru-RU" sz="2800" b="1" cap="all" dirty="0" smtClean="0"/>
              <a:t> Расходы</a:t>
            </a:r>
            <a:endParaRPr lang="ru-RU" sz="2800" b="1" dirty="0"/>
          </a:p>
        </p:txBody>
      </p:sp>
      <p:graphicFrame>
        <p:nvGraphicFramePr>
          <p:cNvPr id="145415" name="Содержимое 7"/>
          <p:cNvGraphicFramePr>
            <a:graphicFrameLocks noGrp="1"/>
          </p:cNvGraphicFramePr>
          <p:nvPr>
            <p:ph idx="1"/>
          </p:nvPr>
        </p:nvGraphicFramePr>
        <p:xfrm>
          <a:off x="417513" y="498475"/>
          <a:ext cx="8331200" cy="6410325"/>
        </p:xfrm>
        <a:graphic>
          <a:graphicData uri="http://schemas.openxmlformats.org/presentationml/2006/ole">
            <p:oleObj spid="_x0000_s145415" r:id="rId6" imgW="8333954" imgH="6407451" progId="Excel.Sheet.8">
              <p:embed/>
            </p:oleObj>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643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146436" name="Заголовок 1"/>
          <p:cNvSpPr txBox="1">
            <a:spLocks/>
          </p:cNvSpPr>
          <p:nvPr/>
        </p:nvSpPr>
        <p:spPr bwMode="auto">
          <a:xfrm>
            <a:off x="914400" y="142875"/>
            <a:ext cx="8229600" cy="1143000"/>
          </a:xfrm>
          <a:prstGeom prst="rect">
            <a:avLst/>
          </a:prstGeom>
          <a:noFill/>
          <a:ln w="9525">
            <a:noFill/>
            <a:miter lim="800000"/>
            <a:headEnd/>
            <a:tailEnd/>
          </a:ln>
        </p:spPr>
        <p:txBody>
          <a:bodyPr/>
          <a:lstStyle/>
          <a:p>
            <a:pPr algn="ctr" fontAlgn="t"/>
            <a:r>
              <a:rPr lang="ru-RU" sz="2400" b="1">
                <a:solidFill>
                  <a:srgbClr val="000000"/>
                </a:solidFill>
                <a:latin typeface="Times New Roman" pitchFamily="18" charset="0"/>
              </a:rPr>
              <a:t>Структура расходов бюджета по муниципальным программам Усть-Катавского городского округа на 2017 год и на плановый период 2018 и 2019 годов</a:t>
            </a:r>
          </a:p>
        </p:txBody>
      </p:sp>
      <p:graphicFrame>
        <p:nvGraphicFramePr>
          <p:cNvPr id="11" name="Таблица 10"/>
          <p:cNvGraphicFramePr>
            <a:graphicFrameLocks noGrp="1"/>
          </p:cNvGraphicFramePr>
          <p:nvPr/>
        </p:nvGraphicFramePr>
        <p:xfrm>
          <a:off x="142875" y="714375"/>
          <a:ext cx="8858313" cy="5662640"/>
        </p:xfrm>
        <a:graphic>
          <a:graphicData uri="http://schemas.openxmlformats.org/drawingml/2006/table">
            <a:tbl>
              <a:tblPr/>
              <a:tblGrid>
                <a:gridCol w="6257706"/>
                <a:gridCol w="893959"/>
                <a:gridCol w="812690"/>
                <a:gridCol w="650151"/>
                <a:gridCol w="243807"/>
              </a:tblGrid>
              <a:tr h="292208">
                <a:tc gridSpan="5">
                  <a:txBody>
                    <a:bodyPr/>
                    <a:lstStyle/>
                    <a:p>
                      <a:pPr algn="ctr" fontAlgn="t"/>
                      <a:endParaRPr lang="ru-RU" sz="1300" b="1" i="0" u="none" strike="noStrike" dirty="0">
                        <a:solidFill>
                          <a:srgbClr val="000000"/>
                        </a:solidFill>
                        <a:latin typeface="Times New Roman" pitchFamily="18" charset="0"/>
                        <a:cs typeface="Times New Roman" pitchFamily="18" charset="0"/>
                      </a:endParaRPr>
                    </a:p>
                  </a:txBody>
                  <a:tcPr marL="1475" marR="1475" marT="1475" marB="0">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3128">
                <a:tc>
                  <a:txBody>
                    <a:bodyPr/>
                    <a:lstStyle/>
                    <a:p>
                      <a:pPr algn="ctr" fontAlgn="b"/>
                      <a:endParaRPr lang="ru-RU" sz="1300" b="1" i="0" u="none" strike="noStrike" dirty="0">
                        <a:solidFill>
                          <a:srgbClr val="000000"/>
                        </a:solidFill>
                        <a:latin typeface="Times New Roman" pitchFamily="18" charset="0"/>
                        <a:cs typeface="Times New Roman" pitchFamily="18" charset="0"/>
                      </a:endParaRPr>
                    </a:p>
                  </a:txBody>
                  <a:tcPr marL="1475" marR="1475" marT="1475" marB="0" anchor="b">
                    <a:lnL>
                      <a:noFill/>
                    </a:lnL>
                    <a:lnR>
                      <a:noFill/>
                    </a:lnR>
                    <a:lnT>
                      <a:noFill/>
                    </a:lnT>
                    <a:lnB w="6350" cap="flat" cmpd="sng" algn="ctr">
                      <a:solidFill>
                        <a:srgbClr val="000000"/>
                      </a:solidFill>
                      <a:prstDash val="solid"/>
                      <a:round/>
                      <a:headEnd type="none" w="med" len="med"/>
                      <a:tailEnd type="none" w="med" len="med"/>
                    </a:lnB>
                  </a:tcPr>
                </a:tc>
                <a:tc gridSpan="2">
                  <a:txBody>
                    <a:bodyPr/>
                    <a:lstStyle/>
                    <a:p>
                      <a:endParaRPr lang="ru-RU" sz="1300" b="1" dirty="0">
                        <a:latin typeface="Times New Roman" pitchFamily="18" charset="0"/>
                        <a:cs typeface="Times New Roman" pitchFamily="18" charset="0"/>
                      </a:endParaRPr>
                    </a:p>
                  </a:txBody>
                  <a:tcPr marL="1475" marR="1475" marT="147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l" fontAlgn="b"/>
                      <a:endParaRPr lang="ru-RU" sz="1300" b="1" i="0" u="none" strike="noStrike" dirty="0">
                        <a:solidFill>
                          <a:srgbClr val="000000"/>
                        </a:solidFill>
                        <a:latin typeface="Times New Roman" pitchFamily="18" charset="0"/>
                        <a:cs typeface="Times New Roman" pitchFamily="18" charset="0"/>
                      </a:endParaRPr>
                    </a:p>
                  </a:txBody>
                  <a:tcPr marL="1475" marR="1475" marT="147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ru-RU" sz="1300" b="1" i="0" u="none" strike="noStrike">
                        <a:solidFill>
                          <a:srgbClr val="000000"/>
                        </a:solidFill>
                        <a:latin typeface="Times New Roman" pitchFamily="18" charset="0"/>
                        <a:cs typeface="Times New Roman" pitchFamily="18" charset="0"/>
                      </a:endParaRPr>
                    </a:p>
                  </a:txBody>
                  <a:tcPr marL="1475" marR="1475" marT="1475" marB="0" anchor="b">
                    <a:lnL>
                      <a:noFill/>
                    </a:lnL>
                    <a:lnR>
                      <a:noFill/>
                    </a:lnR>
                    <a:lnT>
                      <a:noFill/>
                    </a:lnT>
                    <a:lnB w="6350" cap="flat" cmpd="sng" algn="ctr">
                      <a:solidFill>
                        <a:srgbClr val="000000"/>
                      </a:solidFill>
                      <a:prstDash val="solid"/>
                      <a:round/>
                      <a:headEnd type="none" w="med" len="med"/>
                      <a:tailEnd type="none" w="med" len="med"/>
                    </a:lnB>
                  </a:tcPr>
                </a:tc>
              </a:tr>
              <a:tr h="408528">
                <a:tc rowSpan="2">
                  <a:txBody>
                    <a:bodyPr/>
                    <a:lstStyle/>
                    <a:p>
                      <a:pPr algn="ctr" fontAlgn="ctr"/>
                      <a:r>
                        <a:rPr lang="ru-RU" sz="1300" b="1" i="0" u="none" strike="noStrike" dirty="0">
                          <a:solidFill>
                            <a:srgbClr val="000000"/>
                          </a:solidFill>
                          <a:latin typeface="Times New Roman" pitchFamily="18" charset="0"/>
                          <a:cs typeface="Times New Roman" pitchFamily="18" charset="0"/>
                        </a:rPr>
                        <a:t>Наименование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b"/>
                      <a:r>
                        <a:rPr lang="ru-RU" sz="1300" b="1" i="0" u="none" strike="noStrike" dirty="0">
                          <a:solidFill>
                            <a:srgbClr val="000000"/>
                          </a:solidFill>
                          <a:latin typeface="Times New Roman" pitchFamily="18" charset="0"/>
                          <a:cs typeface="Times New Roman" pitchFamily="18" charset="0"/>
                        </a:rPr>
                        <a:t>Проект бюджета </a:t>
                      </a:r>
                      <a:r>
                        <a:rPr lang="ru-RU" sz="1300" b="1" i="0" u="none" strike="noStrike" dirty="0" err="1">
                          <a:solidFill>
                            <a:srgbClr val="000000"/>
                          </a:solidFill>
                          <a:latin typeface="Times New Roman" pitchFamily="18" charset="0"/>
                          <a:cs typeface="Times New Roman" pitchFamily="18" charset="0"/>
                        </a:rPr>
                        <a:t>Усть-Катавского</a:t>
                      </a:r>
                      <a:r>
                        <a:rPr lang="ru-RU" sz="1300" b="1" i="0" u="none" strike="noStrike" dirty="0">
                          <a:solidFill>
                            <a:srgbClr val="000000"/>
                          </a:solidFill>
                          <a:latin typeface="Times New Roman" pitchFamily="18" charset="0"/>
                          <a:cs typeface="Times New Roman" pitchFamily="18" charset="0"/>
                        </a:rPr>
                        <a:t> городского </a:t>
                      </a:r>
                      <a:r>
                        <a:rPr lang="ru-RU" sz="1300" b="1" i="0" u="none" strike="noStrike" dirty="0" smtClean="0">
                          <a:solidFill>
                            <a:srgbClr val="000000"/>
                          </a:solidFill>
                          <a:latin typeface="Times New Roman" pitchFamily="18" charset="0"/>
                          <a:cs typeface="Times New Roman" pitchFamily="18" charset="0"/>
                        </a:rPr>
                        <a:t>округа</a:t>
                      </a:r>
                      <a:r>
                        <a:rPr lang="en-US" sz="1300" b="1" i="0" u="none" strike="noStrike" dirty="0" smtClean="0">
                          <a:solidFill>
                            <a:srgbClr val="000000"/>
                          </a:solidFill>
                          <a:latin typeface="Times New Roman" pitchFamily="18" charset="0"/>
                          <a:cs typeface="Times New Roman" pitchFamily="18" charset="0"/>
                        </a:rPr>
                        <a:t> (</a:t>
                      </a:r>
                      <a:r>
                        <a:rPr lang="ru-RU" sz="1300" b="1" i="0" u="none" strike="noStrike" dirty="0" smtClean="0">
                          <a:solidFill>
                            <a:srgbClr val="000000"/>
                          </a:solidFill>
                          <a:latin typeface="Times New Roman" pitchFamily="18" charset="0"/>
                          <a:cs typeface="Times New Roman" pitchFamily="18" charset="0"/>
                        </a:rPr>
                        <a:t>тыс.р.)</a:t>
                      </a:r>
                      <a:endParaRPr lang="ru-RU" sz="1300" b="1" i="0" u="none" strike="noStrike" dirty="0">
                        <a:solidFill>
                          <a:srgbClr val="000000"/>
                        </a:solidFill>
                        <a:latin typeface="Times New Roman" pitchFamily="18" charset="0"/>
                        <a:cs typeface="Times New Roman" pitchFamily="18" charset="0"/>
                      </a:endParaRP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04968">
                <a:tc vMerge="1">
                  <a:txBody>
                    <a:bodyPr/>
                    <a:lstStyle/>
                    <a:p>
                      <a:endParaRPr lang="ru-RU"/>
                    </a:p>
                  </a:txBody>
                  <a:tcPr/>
                </a:tc>
                <a:tc>
                  <a:txBody>
                    <a:bodyPr/>
                    <a:lstStyle/>
                    <a:p>
                      <a:pPr algn="ctr" fontAlgn="t"/>
                      <a:r>
                        <a:rPr lang="ru-RU" sz="1300" b="1" i="0" u="none" strike="noStrike">
                          <a:solidFill>
                            <a:srgbClr val="000000"/>
                          </a:solidFill>
                          <a:latin typeface="Times New Roman" pitchFamily="18" charset="0"/>
                          <a:cs typeface="Times New Roman" pitchFamily="18" charset="0"/>
                        </a:rPr>
                        <a:t>2017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2018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1300" b="1" i="0" u="none" strike="noStrike" dirty="0">
                          <a:solidFill>
                            <a:srgbClr val="000000"/>
                          </a:solidFill>
                          <a:latin typeface="Times New Roman" pitchFamily="18" charset="0"/>
                          <a:cs typeface="Times New Roman" pitchFamily="18" charset="0"/>
                        </a:rPr>
                        <a:t>2019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400" b="0" i="0" u="none" strike="noStrike" dirty="0">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2088">
                <a:tc>
                  <a:txBody>
                    <a:bodyPr/>
                    <a:lstStyle/>
                    <a:p>
                      <a:pPr algn="l" fontAlgn="t"/>
                      <a:r>
                        <a:rPr lang="ru-RU" sz="1300" b="1" i="0" u="none" strike="noStrike" dirty="0">
                          <a:solidFill>
                            <a:srgbClr val="000000"/>
                          </a:solidFill>
                          <a:latin typeface="Times New Roman" pitchFamily="18" charset="0"/>
                          <a:cs typeface="Times New Roman" pitchFamily="18" charset="0"/>
                        </a:rPr>
                        <a:t>Муниципальная программа "Обеспечение доступным и комфортным жильем граждан Российской Федерации" в Усть-Катавском городском округе на 2016-2020 годы</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4547,8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3850,0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dirty="0">
                          <a:solidFill>
                            <a:srgbClr val="000000"/>
                          </a:solidFill>
                          <a:latin typeface="Times New Roman" pitchFamily="18" charset="0"/>
                          <a:cs typeface="Times New Roman" pitchFamily="18" charset="0"/>
                        </a:rPr>
                        <a:t>3850,0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1"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968">
                <a:tc>
                  <a:txBody>
                    <a:bodyPr/>
                    <a:lstStyle/>
                    <a:p>
                      <a:pPr algn="l" fontAlgn="t"/>
                      <a:r>
                        <a:rPr lang="ru-RU" sz="1300" b="1" i="0" u="none" strike="noStrike" dirty="0">
                          <a:solidFill>
                            <a:srgbClr val="000000"/>
                          </a:solidFill>
                          <a:latin typeface="Times New Roman" pitchFamily="18" charset="0"/>
                          <a:cs typeface="Times New Roman" pitchFamily="18" charset="0"/>
                        </a:rPr>
                        <a:t>в том числе: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1"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4968">
                <a:tc>
                  <a:txBody>
                    <a:bodyPr/>
                    <a:lstStyle/>
                    <a:p>
                      <a:pPr algn="l" fontAlgn="t"/>
                      <a:r>
                        <a:rPr lang="ru-RU" sz="1300" b="1" i="0" u="none" strike="noStrike" dirty="0">
                          <a:solidFill>
                            <a:srgbClr val="000000"/>
                          </a:solidFill>
                          <a:latin typeface="Times New Roman" pitchFamily="18" charset="0"/>
                          <a:cs typeface="Times New Roman" pitchFamily="18" charset="0"/>
                        </a:rPr>
                        <a:t>Подпрограмма "Модернизация объектов коммунальной </a:t>
                      </a:r>
                      <a:r>
                        <a:rPr lang="ru-RU" sz="1300" b="1" i="0" u="none" strike="noStrike" dirty="0" smtClean="0">
                          <a:solidFill>
                            <a:srgbClr val="000000"/>
                          </a:solidFill>
                          <a:latin typeface="Times New Roman" pitchFamily="18" charset="0"/>
                          <a:cs typeface="Times New Roman" pitchFamily="18" charset="0"/>
                        </a:rPr>
                        <a:t>инфраструктуры</a:t>
                      </a:r>
                      <a:r>
                        <a:rPr lang="ru-RU" sz="1300" b="1" i="0" u="none" strike="noStrike" dirty="0">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2 447,8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2 050,0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2 050,0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t"/>
                      <a:r>
                        <a:rPr lang="ru-RU" sz="1300" b="1" i="0" u="none" strike="noStrike" dirty="0">
                          <a:solidFill>
                            <a:srgbClr val="000000"/>
                          </a:solidFill>
                          <a:latin typeface="Times New Roman" pitchFamily="18" charset="0"/>
                          <a:cs typeface="Times New Roman" pitchFamily="18" charset="0"/>
                        </a:rPr>
                        <a:t>Подпрограмма "Подготовка земельных участков для освоения в целях жилищного строительства"</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1 500,0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1 300,0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1 300,0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t"/>
                      <a:r>
                        <a:rPr lang="ru-RU" sz="1300" b="1" i="0" u="none" strike="noStrike" dirty="0">
                          <a:solidFill>
                            <a:srgbClr val="000000"/>
                          </a:solidFill>
                          <a:latin typeface="Times New Roman" pitchFamily="18" charset="0"/>
                          <a:cs typeface="Times New Roman" pitchFamily="18" charset="0"/>
                        </a:rPr>
                        <a:t>Подпрограмма  "Оказание молодым семьям государственной поддержки для улучшения жилищных условий"</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600,0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500,0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500,0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t"/>
                      <a:r>
                        <a:rPr lang="ru-RU" sz="1300" b="1" i="0" u="none" strike="noStrike" dirty="0">
                          <a:solidFill>
                            <a:srgbClr val="000000"/>
                          </a:solidFill>
                          <a:latin typeface="Times New Roman" pitchFamily="18" charset="0"/>
                          <a:cs typeface="Times New Roman" pitchFamily="18" charset="0"/>
                        </a:rPr>
                        <a:t>Муниципальная программа "Чистая вода" на территории Усть-Катавского городского округа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218,0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217,9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"Оздоровление экологической обстановки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900,0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609,2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609,2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ctr"/>
                      <a:r>
                        <a:rPr lang="ru-RU" sz="1300" b="1" i="0" u="none" strike="noStrike" dirty="0">
                          <a:solidFill>
                            <a:srgbClr val="000000"/>
                          </a:solidFill>
                          <a:latin typeface="Times New Roman" pitchFamily="18" charset="0"/>
                          <a:cs typeface="Times New Roman" pitchFamily="18" charset="0"/>
                        </a:rPr>
                        <a:t>МП "Развитие и содержание системы уличного освещения в Усть-Катавском городском округе "</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ru-RU" sz="1300" b="1" i="0" u="none" strike="noStrike">
                          <a:solidFill>
                            <a:srgbClr val="000000"/>
                          </a:solidFill>
                          <a:latin typeface="Times New Roman" pitchFamily="18" charset="0"/>
                          <a:cs typeface="Times New Roman" pitchFamily="18" charset="0"/>
                        </a:rPr>
                        <a:t>7 130,5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7 130,5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7 130,5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12088">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"Ремонт, содержание и повышение безопасности дорожно-транспортной инфраструктуры местного значения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12 435,0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12 270,1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12 270,1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"Обеспечение безопасности жизнедеятельности населения Усть-Катавского городского округа "</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1 333,2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1 208,6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a:solidFill>
                            <a:srgbClr val="000000"/>
                          </a:solidFill>
                          <a:latin typeface="Times New Roman" pitchFamily="18" charset="0"/>
                          <a:cs typeface="Times New Roman" pitchFamily="18" charset="0"/>
                        </a:rPr>
                        <a:t>1 208,6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8528">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"Поддержка и развитие молодых граждан Усть-Катавского городского округа"</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280,0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264,9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300" b="1" i="0" u="none" strike="noStrike" dirty="0">
                          <a:solidFill>
                            <a:srgbClr val="000000"/>
                          </a:solidFill>
                          <a:latin typeface="Times New Roman" pitchFamily="18" charset="0"/>
                          <a:cs typeface="Times New Roman" pitchFamily="18" charset="0"/>
                        </a:rPr>
                        <a:t>264,9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fontAlgn="t"/>
                      <a:endParaRPr lang="ru-RU" sz="1400" b="0" i="0" u="none" strike="noStrike">
                        <a:solidFill>
                          <a:srgbClr val="000000"/>
                        </a:solidFill>
                        <a:latin typeface="Times New Roman"/>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745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74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lstStyle/>
          <a:p>
            <a:pPr algn="ctr" eaLnBrk="0" hangingPunct="0">
              <a:defRPr/>
            </a:pPr>
            <a:endParaRPr lang="ru-RU" sz="2800" dirty="0">
              <a:latin typeface="+mj-lt"/>
              <a:ea typeface="+mj-ea"/>
              <a:cs typeface="+mj-cs"/>
            </a:endParaRPr>
          </a:p>
        </p:txBody>
      </p:sp>
      <p:graphicFrame>
        <p:nvGraphicFramePr>
          <p:cNvPr id="6" name="Таблица 5"/>
          <p:cNvGraphicFramePr>
            <a:graphicFrameLocks noGrp="1"/>
          </p:cNvGraphicFramePr>
          <p:nvPr/>
        </p:nvGraphicFramePr>
        <p:xfrm>
          <a:off x="357188" y="1433513"/>
          <a:ext cx="8429684" cy="5066815"/>
        </p:xfrm>
        <a:graphic>
          <a:graphicData uri="http://schemas.openxmlformats.org/drawingml/2006/table">
            <a:tbl>
              <a:tblPr/>
              <a:tblGrid>
                <a:gridCol w="5508214"/>
                <a:gridCol w="1004255"/>
                <a:gridCol w="912960"/>
                <a:gridCol w="1004255"/>
              </a:tblGrid>
              <a:tr h="482633">
                <a:tc rowSpan="2">
                  <a:txBody>
                    <a:bodyPr/>
                    <a:lstStyle/>
                    <a:p>
                      <a:pPr algn="ctr" fontAlgn="ctr"/>
                      <a:r>
                        <a:rPr lang="ru-RU" sz="1400" b="1" i="0" u="none" strike="noStrike" dirty="0">
                          <a:solidFill>
                            <a:srgbClr val="000000"/>
                          </a:solidFill>
                          <a:latin typeface="Times New Roman"/>
                        </a:rPr>
                        <a:t>Наименование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400" b="1" i="0" u="none" strike="noStrike" dirty="0">
                          <a:solidFill>
                            <a:srgbClr val="000000"/>
                          </a:solidFill>
                          <a:latin typeface="Times New Roman"/>
                        </a:rPr>
                        <a:t>Проект бюджета </a:t>
                      </a:r>
                      <a:r>
                        <a:rPr lang="ru-RU" sz="1400" b="1" i="0" u="none" strike="noStrike" dirty="0" err="1">
                          <a:solidFill>
                            <a:srgbClr val="000000"/>
                          </a:solidFill>
                          <a:latin typeface="Times New Roman"/>
                        </a:rPr>
                        <a:t>Усть-Катавского</a:t>
                      </a:r>
                      <a:r>
                        <a:rPr lang="ru-RU" sz="1400" b="1" i="0" u="none" strike="noStrike" dirty="0">
                          <a:solidFill>
                            <a:srgbClr val="000000"/>
                          </a:solidFill>
                          <a:latin typeface="Times New Roman"/>
                        </a:rPr>
                        <a:t> городского </a:t>
                      </a:r>
                      <a:r>
                        <a:rPr lang="ru-RU" sz="1400" b="1" i="0" u="none" strike="noStrike" dirty="0" smtClean="0">
                          <a:solidFill>
                            <a:srgbClr val="000000"/>
                          </a:solidFill>
                          <a:latin typeface="Times New Roman"/>
                        </a:rPr>
                        <a:t>округа </a:t>
                      </a:r>
                      <a:r>
                        <a:rPr lang="en-US" sz="1400" b="1" i="0" u="none" strike="noStrike" dirty="0" smtClean="0">
                          <a:solidFill>
                            <a:srgbClr val="000000"/>
                          </a:solidFill>
                          <a:latin typeface="Times New Roman" pitchFamily="18" charset="0"/>
                          <a:cs typeface="Times New Roman" pitchFamily="18" charset="0"/>
                        </a:rPr>
                        <a:t>(</a:t>
                      </a:r>
                      <a:r>
                        <a:rPr lang="ru-RU" sz="1400" b="1" i="0" u="none" strike="noStrike" dirty="0" smtClean="0">
                          <a:solidFill>
                            <a:srgbClr val="000000"/>
                          </a:solidFill>
                          <a:latin typeface="Times New Roman" pitchFamily="18" charset="0"/>
                          <a:cs typeface="Times New Roman" pitchFamily="18" charset="0"/>
                        </a:rPr>
                        <a:t>тыс.р.)</a:t>
                      </a:r>
                      <a:endParaRPr lang="ru-RU" sz="1400" b="1" i="0" u="none" strike="noStrike" dirty="0">
                        <a:solidFill>
                          <a:srgbClr val="000000"/>
                        </a:solidFill>
                        <a:latin typeface="Times New Roman"/>
                      </a:endParaRP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2148">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a:solidFill>
                            <a:srgbClr val="000000"/>
                          </a:solidFill>
                          <a:latin typeface="Times New Roman"/>
                        </a:rPr>
                        <a:t>2017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rgbClr val="000000"/>
                          </a:solidFill>
                          <a:latin typeface="Times New Roman"/>
                        </a:rPr>
                        <a:t>2018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400" b="1" i="0" u="none" strike="noStrike" dirty="0">
                          <a:solidFill>
                            <a:srgbClr val="000000"/>
                          </a:solidFill>
                          <a:latin typeface="Times New Roman"/>
                        </a:rPr>
                        <a:t>2019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l" fontAlgn="t"/>
                      <a:r>
                        <a:rPr lang="ru-RU" sz="1400" b="1" i="0" u="none" strike="noStrike" dirty="0">
                          <a:solidFill>
                            <a:srgbClr val="000000"/>
                          </a:solidFill>
                          <a:latin typeface="Times New Roman"/>
                        </a:rPr>
                        <a:t>Муниципальная программа "Развитие образования в Усть-Катавском городском округе"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207 523,3</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164 193,6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164 367,4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l" fontAlgn="t"/>
                      <a:r>
                        <a:rPr lang="ru-RU" sz="1400" b="1" i="0" u="none" strike="noStrike" dirty="0">
                          <a:solidFill>
                            <a:srgbClr val="000000"/>
                          </a:solidFill>
                          <a:latin typeface="Times New Roman"/>
                        </a:rPr>
                        <a:t>Муниципальная программа  "Поддержка и развитие дошкольного образования Усть-Катавского городского округа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134 431,5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115 184,2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115 184,2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just" fontAlgn="t"/>
                      <a:r>
                        <a:rPr lang="ru-RU" sz="1400" b="1" i="0" u="none" strike="noStrike" dirty="0">
                          <a:solidFill>
                            <a:srgbClr val="000000"/>
                          </a:solidFill>
                          <a:latin typeface="Times New Roman"/>
                        </a:rPr>
                        <a:t>Муниципальная программа  «Безопасность образовательных учреждений  в  Усть-Катавском городском округе»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5 300,0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4 764,7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4 764,7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l" fontAlgn="b"/>
                      <a:r>
                        <a:rPr lang="ru-RU" sz="1400" b="1" i="0" u="none" strike="noStrike" dirty="0">
                          <a:solidFill>
                            <a:srgbClr val="000000"/>
                          </a:solidFill>
                          <a:latin typeface="Times New Roman"/>
                        </a:rPr>
                        <a:t>Муниципальная программа "Социальная поддержка и обслуживание граждан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188 956,5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189 799,8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190 634,4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3118">
                <a:tc>
                  <a:txBody>
                    <a:bodyPr/>
                    <a:lstStyle/>
                    <a:p>
                      <a:pPr algn="l" fontAlgn="b"/>
                      <a:r>
                        <a:rPr lang="ru-RU" sz="1400" b="1" i="0" u="none" strike="noStrike" dirty="0">
                          <a:solidFill>
                            <a:srgbClr val="000000"/>
                          </a:solidFill>
                          <a:latin typeface="Times New Roman"/>
                        </a:rPr>
                        <a:t>Муниципальная программа "Поддержка социально-ориентированных некоммерческих организаций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650,0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584,4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584,4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l" fontAlgn="b"/>
                      <a:r>
                        <a:rPr lang="ru-RU" sz="1400" b="1" i="0" u="none" strike="noStrike" dirty="0">
                          <a:solidFill>
                            <a:srgbClr val="000000"/>
                          </a:solidFill>
                          <a:latin typeface="Times New Roman"/>
                        </a:rPr>
                        <a:t>Муниципальная программа "Управление муниципальными финансами в Усть-Катавском городском округе "</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10 597,4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5 032,1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3 932,1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82633">
                <a:tc>
                  <a:txBody>
                    <a:bodyPr/>
                    <a:lstStyle/>
                    <a:p>
                      <a:pPr algn="l" fontAlgn="b"/>
                      <a:r>
                        <a:rPr lang="ru-RU" sz="1400" b="1" i="0" u="none" strike="noStrike" dirty="0">
                          <a:solidFill>
                            <a:srgbClr val="000000"/>
                          </a:solidFill>
                          <a:latin typeface="Times New Roman"/>
                        </a:rPr>
                        <a:t>Муниципальная программа "Управление муниципальным имуществом Усть-Катавского городского округа"</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a:solidFill>
                            <a:srgbClr val="000000"/>
                          </a:solidFill>
                          <a:latin typeface="Times New Roman"/>
                        </a:rPr>
                        <a:t>6 933,1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2 647,0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2 347,0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23118">
                <a:tc>
                  <a:txBody>
                    <a:bodyPr/>
                    <a:lstStyle/>
                    <a:p>
                      <a:pPr algn="l" fontAlgn="b"/>
                      <a:r>
                        <a:rPr lang="ru-RU" sz="1400" b="1" i="0" u="none" strike="noStrike" dirty="0">
                          <a:solidFill>
                            <a:srgbClr val="000000"/>
                          </a:solidFill>
                          <a:latin typeface="Times New Roman"/>
                        </a:rPr>
                        <a:t>Муниципальная программа "Развитие малого и среднего предпринимательства в Усть-Катавском городском округе на 2015-2017 годы"</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620,0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400" b="1" i="0" u="none" strike="noStrike" dirty="0">
                          <a:solidFill>
                            <a:srgbClr val="000000"/>
                          </a:solidFill>
                          <a:latin typeface="Times New Roman"/>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7515" name="Заголовок 1"/>
          <p:cNvSpPr txBox="1">
            <a:spLocks/>
          </p:cNvSpPr>
          <p:nvPr/>
        </p:nvSpPr>
        <p:spPr bwMode="auto">
          <a:xfrm>
            <a:off x="914400" y="142875"/>
            <a:ext cx="8229600" cy="1143000"/>
          </a:xfrm>
          <a:prstGeom prst="rect">
            <a:avLst/>
          </a:prstGeom>
          <a:noFill/>
          <a:ln w="9525">
            <a:noFill/>
            <a:miter lim="800000"/>
            <a:headEnd/>
            <a:tailEnd/>
          </a:ln>
        </p:spPr>
        <p:txBody>
          <a:bodyPr/>
          <a:lstStyle/>
          <a:p>
            <a:pPr algn="ctr" fontAlgn="t"/>
            <a:r>
              <a:rPr lang="ru-RU" sz="2400" b="1">
                <a:solidFill>
                  <a:srgbClr val="000000"/>
                </a:solidFill>
                <a:latin typeface="Times New Roman" pitchFamily="18" charset="0"/>
              </a:rPr>
              <a:t>Структура расходов бюджета по муниципальным программам Усть-Катавского городского округа на 2017 год и на плановый период 2018 и 2019 годов</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848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848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lstStyle/>
          <a:p>
            <a:pPr algn="ctr" eaLnBrk="0" hangingPunct="0">
              <a:defRPr/>
            </a:pPr>
            <a:endParaRPr lang="ru-RU" sz="2800" dirty="0">
              <a:latin typeface="+mj-lt"/>
              <a:ea typeface="+mj-ea"/>
              <a:cs typeface="+mj-cs"/>
            </a:endParaRPr>
          </a:p>
        </p:txBody>
      </p:sp>
      <p:graphicFrame>
        <p:nvGraphicFramePr>
          <p:cNvPr id="6" name="Таблица 5"/>
          <p:cNvGraphicFramePr>
            <a:graphicFrameLocks noGrp="1"/>
          </p:cNvGraphicFramePr>
          <p:nvPr/>
        </p:nvGraphicFramePr>
        <p:xfrm>
          <a:off x="214313" y="1366838"/>
          <a:ext cx="8715437" cy="4777005"/>
        </p:xfrm>
        <a:graphic>
          <a:graphicData uri="http://schemas.openxmlformats.org/drawingml/2006/table">
            <a:tbl>
              <a:tblPr/>
              <a:tblGrid>
                <a:gridCol w="6156776"/>
                <a:gridCol w="879540"/>
                <a:gridCol w="799582"/>
                <a:gridCol w="847808"/>
                <a:gridCol w="31731"/>
              </a:tblGrid>
              <a:tr h="92909">
                <a:tc rowSpan="2">
                  <a:txBody>
                    <a:bodyPr/>
                    <a:lstStyle/>
                    <a:p>
                      <a:pPr algn="ctr" fontAlgn="ctr"/>
                      <a:r>
                        <a:rPr lang="ru-RU" sz="1200" b="1" i="0" u="none" strike="noStrike" dirty="0">
                          <a:solidFill>
                            <a:srgbClr val="000000"/>
                          </a:solidFill>
                          <a:latin typeface="Times New Roman" pitchFamily="18" charset="0"/>
                          <a:cs typeface="Times New Roman" pitchFamily="18" charset="0"/>
                        </a:rPr>
                        <a:t>Наименование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200" b="1" i="0" u="none" strike="noStrike" dirty="0">
                          <a:solidFill>
                            <a:srgbClr val="000000"/>
                          </a:solidFill>
                          <a:latin typeface="Times New Roman" pitchFamily="18" charset="0"/>
                          <a:cs typeface="Times New Roman" pitchFamily="18" charset="0"/>
                        </a:rPr>
                        <a:t>Проект бюджета </a:t>
                      </a:r>
                      <a:r>
                        <a:rPr lang="ru-RU" sz="1200" b="1" i="0" u="none" strike="noStrike" dirty="0" err="1">
                          <a:solidFill>
                            <a:srgbClr val="000000"/>
                          </a:solidFill>
                          <a:latin typeface="Times New Roman" pitchFamily="18" charset="0"/>
                          <a:cs typeface="Times New Roman" pitchFamily="18" charset="0"/>
                        </a:rPr>
                        <a:t>Усть-Катавского</a:t>
                      </a:r>
                      <a:r>
                        <a:rPr lang="ru-RU" sz="1200" b="1" i="0" u="none" strike="noStrike" dirty="0">
                          <a:solidFill>
                            <a:srgbClr val="000000"/>
                          </a:solidFill>
                          <a:latin typeface="Times New Roman" pitchFamily="18" charset="0"/>
                          <a:cs typeface="Times New Roman" pitchFamily="18" charset="0"/>
                        </a:rPr>
                        <a:t> городского </a:t>
                      </a:r>
                      <a:r>
                        <a:rPr lang="ru-RU" sz="1200" b="1" i="0" u="none" strike="noStrike" dirty="0" smtClean="0">
                          <a:solidFill>
                            <a:srgbClr val="000000"/>
                          </a:solidFill>
                          <a:latin typeface="Times New Roman" pitchFamily="18" charset="0"/>
                          <a:cs typeface="Times New Roman" pitchFamily="18" charset="0"/>
                        </a:rPr>
                        <a:t>округа </a:t>
                      </a:r>
                      <a:r>
                        <a:rPr lang="en-US" sz="1200" b="1" i="0" u="none" strike="noStrike" dirty="0" smtClean="0">
                          <a:solidFill>
                            <a:srgbClr val="000000"/>
                          </a:solidFill>
                          <a:latin typeface="Times New Roman" pitchFamily="18" charset="0"/>
                          <a:cs typeface="Times New Roman" pitchFamily="18" charset="0"/>
                        </a:rPr>
                        <a:t>(</a:t>
                      </a:r>
                      <a:r>
                        <a:rPr lang="ru-RU" sz="1200" b="1" i="0" u="none" strike="noStrike" dirty="0" smtClean="0">
                          <a:solidFill>
                            <a:srgbClr val="000000"/>
                          </a:solidFill>
                          <a:latin typeface="Times New Roman" pitchFamily="18" charset="0"/>
                          <a:cs typeface="Times New Roman" pitchFamily="18" charset="0"/>
                        </a:rPr>
                        <a:t>тыс.р.)</a:t>
                      </a:r>
                      <a:endParaRPr lang="ru-RU" sz="1200" b="1" i="0" u="none" strike="noStrike" dirty="0">
                        <a:solidFill>
                          <a:srgbClr val="000000"/>
                        </a:solidFill>
                        <a:latin typeface="Times New Roman" pitchFamily="18" charset="0"/>
                        <a:cs typeface="Times New Roman" pitchFamily="18" charset="0"/>
                      </a:endParaRP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endParaRPr lang="ru-RU" sz="1200" b="1" dirty="0">
                        <a:latin typeface="Times New Roman" pitchFamily="18" charset="0"/>
                        <a:cs typeface="Times New Roman" pitchFamily="18" charset="0"/>
                      </a:endParaRPr>
                    </a:p>
                  </a:txBody>
                  <a:tcPr marL="1475" marR="1475" marT="1475" marB="0" anchor="ctr">
                    <a:lnL w="6350" cap="flat" cmpd="sng" algn="ctr">
                      <a:solidFill>
                        <a:srgbClr val="000000"/>
                      </a:solidFill>
                      <a:prstDash val="solid"/>
                      <a:round/>
                      <a:headEnd type="none" w="med" len="med"/>
                      <a:tailEnd type="none" w="med" len="med"/>
                    </a:lnL>
                  </a:tcPr>
                </a:tc>
              </a:tr>
              <a:tr h="92909">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200" b="1" i="0" u="none" strike="noStrike">
                          <a:solidFill>
                            <a:srgbClr val="000000"/>
                          </a:solidFill>
                          <a:latin typeface="Times New Roman" pitchFamily="18" charset="0"/>
                          <a:cs typeface="Times New Roman" pitchFamily="18" charset="0"/>
                        </a:rPr>
                        <a:t>2017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200" b="1" i="0" u="none" strike="noStrike" dirty="0">
                          <a:solidFill>
                            <a:srgbClr val="000000"/>
                          </a:solidFill>
                          <a:latin typeface="Times New Roman" pitchFamily="18" charset="0"/>
                          <a:cs typeface="Times New Roman" pitchFamily="18" charset="0"/>
                        </a:rPr>
                        <a:t>2018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200" b="1" i="0" u="none" strike="noStrike" dirty="0">
                          <a:solidFill>
                            <a:srgbClr val="000000"/>
                          </a:solidFill>
                          <a:latin typeface="Times New Roman" pitchFamily="18" charset="0"/>
                          <a:cs typeface="Times New Roman" pitchFamily="18" charset="0"/>
                        </a:rPr>
                        <a:t>2019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92909">
                <a:tc>
                  <a:txBody>
                    <a:bodyPr/>
                    <a:lstStyle/>
                    <a:p>
                      <a:pPr algn="l" fontAlgn="b"/>
                      <a:r>
                        <a:rPr lang="ru-RU" sz="1200" b="1" i="0" u="none" strike="noStrike" dirty="0">
                          <a:solidFill>
                            <a:srgbClr val="000000"/>
                          </a:solidFill>
                          <a:latin typeface="Times New Roman" pitchFamily="18" charset="0"/>
                          <a:cs typeface="Times New Roman" pitchFamily="18" charset="0"/>
                        </a:rPr>
                        <a:t>Муниципальная программа "Поддержка и развитие культуры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56 747,5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19 820,7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dirty="0">
                          <a:solidFill>
                            <a:srgbClr val="000000"/>
                          </a:solidFill>
                          <a:latin typeface="Times New Roman" pitchFamily="18" charset="0"/>
                          <a:cs typeface="Times New Roman" pitchFamily="18" charset="0"/>
                        </a:rPr>
                        <a:t>19 820,7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0970">
                <a:tc>
                  <a:txBody>
                    <a:bodyPr/>
                    <a:lstStyle/>
                    <a:p>
                      <a:pPr algn="l" fontAlgn="t"/>
                      <a:r>
                        <a:rPr lang="ru-RU" sz="1200" b="1" i="0" u="none" strike="noStrike" dirty="0">
                          <a:solidFill>
                            <a:srgbClr val="000000"/>
                          </a:solidFill>
                          <a:latin typeface="Times New Roman" pitchFamily="18" charset="0"/>
                          <a:cs typeface="Times New Roman" pitchFamily="18" charset="0"/>
                        </a:rPr>
                        <a:t>в том числе: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82586">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"Обеспечение создания культурной среды в Усть-Катавском городском округе "</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4 825,8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1 371,7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1 371,7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50486">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"Поддержка и развитие </a:t>
                      </a:r>
                      <a:r>
                        <a:rPr lang="ru-RU" sz="1200" b="1" i="0" u="none" strike="noStrike" dirty="0" err="1">
                          <a:solidFill>
                            <a:srgbClr val="000000"/>
                          </a:solidFill>
                          <a:latin typeface="Times New Roman" pitchFamily="18" charset="0"/>
                          <a:cs typeface="Times New Roman" pitchFamily="18" charset="0"/>
                        </a:rPr>
                        <a:t>культурно-досуговой</a:t>
                      </a:r>
                      <a:r>
                        <a:rPr lang="ru-RU" sz="1200" b="1" i="0" u="none" strike="noStrike" dirty="0">
                          <a:solidFill>
                            <a:srgbClr val="000000"/>
                          </a:solidFill>
                          <a:latin typeface="Times New Roman" pitchFamily="18" charset="0"/>
                          <a:cs typeface="Times New Roman" pitchFamily="18" charset="0"/>
                        </a:rPr>
                        <a:t> деятельности в Усть-Катавском городском округе"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24 117,4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9 545,0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dirty="0">
                          <a:solidFill>
                            <a:srgbClr val="000000"/>
                          </a:solidFill>
                          <a:latin typeface="Times New Roman" pitchFamily="18" charset="0"/>
                          <a:cs typeface="Times New Roman" pitchFamily="18" charset="0"/>
                        </a:rPr>
                        <a:t>9 545,0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92909">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"Совершенствование организации библиотечного обслуживания в Усть-Катавском городском округе"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11 533,6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3 626,2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dirty="0">
                          <a:solidFill>
                            <a:srgbClr val="000000"/>
                          </a:solidFill>
                          <a:latin typeface="Times New Roman" pitchFamily="18" charset="0"/>
                          <a:cs typeface="Times New Roman" pitchFamily="18" charset="0"/>
                        </a:rPr>
                        <a:t>3 626,2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76687">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"Поддержка и развитие музейного дела в Усть-Катавском городском </a:t>
                      </a:r>
                      <a:r>
                        <a:rPr lang="ru-RU" sz="1200" b="1" i="0" u="none" strike="noStrike" dirty="0" smtClean="0">
                          <a:solidFill>
                            <a:srgbClr val="000000"/>
                          </a:solidFill>
                          <a:latin typeface="Times New Roman" pitchFamily="18" charset="0"/>
                          <a:cs typeface="Times New Roman" pitchFamily="18" charset="0"/>
                        </a:rPr>
                        <a:t>округе" </a:t>
                      </a:r>
                      <a:endParaRPr lang="ru-RU" sz="1200" b="1" i="0" u="none" strike="noStrike" dirty="0">
                        <a:solidFill>
                          <a:srgbClr val="000000"/>
                        </a:solidFill>
                        <a:latin typeface="Times New Roman" pitchFamily="18" charset="0"/>
                        <a:cs typeface="Times New Roman" pitchFamily="18" charset="0"/>
                      </a:endParaRP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2 416,3</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1 003,6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1 003,6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123878">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«Поддержка и развитие дополнительного образования детей в детских музыкальных школах в Усть-Катавском городском округе»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13 554,4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4 004,5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4 004,5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92909">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"Безопасность муниципальных учреждений культуры по противопожарным мероприятиям"</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269,7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269,7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96645">
                <a:tc>
                  <a:txBody>
                    <a:bodyPr/>
                    <a:lstStyle/>
                    <a:p>
                      <a:pPr algn="l" fontAlgn="b"/>
                      <a:r>
                        <a:rPr lang="ru-RU" sz="1200" b="1" i="0" u="none" strike="noStrike" dirty="0">
                          <a:solidFill>
                            <a:srgbClr val="000000"/>
                          </a:solidFill>
                          <a:latin typeface="Times New Roman" pitchFamily="18" charset="0"/>
                          <a:cs typeface="Times New Roman" pitchFamily="18" charset="0"/>
                        </a:rPr>
                        <a:t>Муниципальная программа "Развитие физической культуры и спорта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21 589,2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10 962,7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10 625,7</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30675">
                <a:tc>
                  <a:txBody>
                    <a:bodyPr/>
                    <a:lstStyle/>
                    <a:p>
                      <a:pPr algn="l" fontAlgn="t"/>
                      <a:r>
                        <a:rPr lang="ru-RU" sz="1200" b="1" i="0" u="none" strike="noStrike" dirty="0">
                          <a:solidFill>
                            <a:srgbClr val="000000"/>
                          </a:solidFill>
                          <a:latin typeface="Times New Roman" pitchFamily="18" charset="0"/>
                          <a:cs typeface="Times New Roman" pitchFamily="18" charset="0"/>
                        </a:rPr>
                        <a:t>в том числе: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76687">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"Развитие физической культуры, спорта и материально-технической базы "</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1 300,0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dirty="0">
                          <a:solidFill>
                            <a:srgbClr val="000000"/>
                          </a:solidFill>
                          <a:latin typeface="Times New Roman" pitchFamily="18" charset="0"/>
                          <a:cs typeface="Times New Roman" pitchFamily="18" charset="0"/>
                        </a:rPr>
                        <a:t>1 275,8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dirty="0">
                          <a:solidFill>
                            <a:srgbClr val="000000"/>
                          </a:solidFill>
                          <a:latin typeface="Times New Roman" pitchFamily="18" charset="0"/>
                          <a:cs typeface="Times New Roman" pitchFamily="18" charset="0"/>
                        </a:rPr>
                        <a:t>1 275,8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76687">
                <a:tc>
                  <a:txBody>
                    <a:bodyPr/>
                    <a:lstStyle/>
                    <a:p>
                      <a:pPr algn="l" fontAlgn="ctr"/>
                      <a:r>
                        <a:rPr lang="ru-RU" sz="1200" b="1" i="0" u="none" strike="noStrike" dirty="0">
                          <a:solidFill>
                            <a:srgbClr val="000000"/>
                          </a:solidFill>
                          <a:latin typeface="Times New Roman" pitchFamily="18" charset="0"/>
                          <a:cs typeface="Times New Roman" pitchFamily="18" charset="0"/>
                        </a:rPr>
                        <a:t>Подпрограмма "Поддержка и развитие МКУ "Спортивно-оздоровительный комплекс"</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20 289,2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9 686,9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a:solidFill>
                            <a:srgbClr val="000000"/>
                          </a:solidFill>
                          <a:latin typeface="Times New Roman" pitchFamily="18" charset="0"/>
                          <a:cs typeface="Times New Roman" pitchFamily="18" charset="0"/>
                        </a:rPr>
                        <a:t>9 349,9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r h="76687">
                <a:tc>
                  <a:txBody>
                    <a:bodyPr/>
                    <a:lstStyle/>
                    <a:p>
                      <a:pPr algn="l" fontAlgn="b"/>
                      <a:r>
                        <a:rPr lang="ru-RU" sz="1200" b="1" i="0" u="none" strike="noStrike" dirty="0">
                          <a:solidFill>
                            <a:srgbClr val="000000"/>
                          </a:solidFill>
                          <a:latin typeface="Times New Roman" pitchFamily="18" charset="0"/>
                          <a:cs typeface="Times New Roman" pitchFamily="18" charset="0"/>
                        </a:rPr>
                        <a:t>Муниципальная программа "Развитие муниципальной службы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200" b="1" i="0" u="none" strike="noStrike">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r" fontAlgn="t"/>
                      <a:r>
                        <a:rPr lang="ru-RU" sz="1200" b="1" i="0" u="none" strike="noStrike" dirty="0">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r>
            </a:tbl>
          </a:graphicData>
        </a:graphic>
      </p:graphicFrame>
      <p:sp>
        <p:nvSpPr>
          <p:cNvPr id="148569" name="Заголовок 1"/>
          <p:cNvSpPr txBox="1">
            <a:spLocks/>
          </p:cNvSpPr>
          <p:nvPr/>
        </p:nvSpPr>
        <p:spPr bwMode="auto">
          <a:xfrm>
            <a:off x="914400" y="142875"/>
            <a:ext cx="8229600" cy="1143000"/>
          </a:xfrm>
          <a:prstGeom prst="rect">
            <a:avLst/>
          </a:prstGeom>
          <a:noFill/>
          <a:ln w="9525">
            <a:noFill/>
            <a:miter lim="800000"/>
            <a:headEnd/>
            <a:tailEnd/>
          </a:ln>
        </p:spPr>
        <p:txBody>
          <a:bodyPr/>
          <a:lstStyle/>
          <a:p>
            <a:pPr algn="ctr" fontAlgn="t"/>
            <a:r>
              <a:rPr lang="ru-RU" sz="2400" b="1">
                <a:solidFill>
                  <a:srgbClr val="000000"/>
                </a:solidFill>
                <a:latin typeface="Times New Roman" pitchFamily="18" charset="0"/>
              </a:rPr>
              <a:t>Структура расходов бюджета по муниципальным программам Усть-Катавского городского округа на 2017 год и на плановый период 2018 и 2019 годов</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950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4950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ru-RU" sz="1800">
              <a:latin typeface="Calibri" pitchFamily="34" charset="0"/>
            </a:endParaRPr>
          </a:p>
        </p:txBody>
      </p:sp>
      <p:sp>
        <p:nvSpPr>
          <p:cNvPr id="4" name="Заголовок 1"/>
          <p:cNvSpPr txBox="1">
            <a:spLocks/>
          </p:cNvSpPr>
          <p:nvPr/>
        </p:nvSpPr>
        <p:spPr>
          <a:xfrm>
            <a:off x="457200" y="274638"/>
            <a:ext cx="8229600" cy="1143000"/>
          </a:xfrm>
          <a:prstGeom prst="rect">
            <a:avLst/>
          </a:prstGeom>
        </p:spPr>
        <p:txBody>
          <a:bodyPr/>
          <a:lstStyle/>
          <a:p>
            <a:pPr algn="ctr" eaLnBrk="0" hangingPunct="0">
              <a:defRPr/>
            </a:pPr>
            <a:endParaRPr lang="ru-RU" sz="2800" dirty="0">
              <a:latin typeface="+mj-lt"/>
              <a:ea typeface="+mj-ea"/>
              <a:cs typeface="+mj-cs"/>
            </a:endParaRPr>
          </a:p>
        </p:txBody>
      </p:sp>
      <p:graphicFrame>
        <p:nvGraphicFramePr>
          <p:cNvPr id="6" name="Таблица 5"/>
          <p:cNvGraphicFramePr>
            <a:graphicFrameLocks noGrp="1"/>
          </p:cNvGraphicFramePr>
          <p:nvPr/>
        </p:nvGraphicFramePr>
        <p:xfrm>
          <a:off x="357188" y="1285875"/>
          <a:ext cx="8429683" cy="4972175"/>
        </p:xfrm>
        <a:graphic>
          <a:graphicData uri="http://schemas.openxmlformats.org/drawingml/2006/table">
            <a:tbl>
              <a:tblPr/>
              <a:tblGrid>
                <a:gridCol w="5786478"/>
                <a:gridCol w="896514"/>
                <a:gridCol w="911317"/>
                <a:gridCol w="835374"/>
              </a:tblGrid>
              <a:tr h="92909">
                <a:tc rowSpan="2">
                  <a:txBody>
                    <a:bodyPr/>
                    <a:lstStyle/>
                    <a:p>
                      <a:pPr algn="ctr" fontAlgn="ctr"/>
                      <a:r>
                        <a:rPr lang="ru-RU" sz="1300" b="1" i="0" u="none" strike="noStrike" dirty="0">
                          <a:solidFill>
                            <a:srgbClr val="000000"/>
                          </a:solidFill>
                          <a:latin typeface="Times New Roman" pitchFamily="18" charset="0"/>
                          <a:cs typeface="Times New Roman" pitchFamily="18" charset="0"/>
                        </a:rPr>
                        <a:t>Наименование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300" b="1" i="0" u="none" strike="noStrike" dirty="0">
                          <a:solidFill>
                            <a:srgbClr val="000000"/>
                          </a:solidFill>
                          <a:latin typeface="Times New Roman" pitchFamily="18" charset="0"/>
                          <a:cs typeface="Times New Roman" pitchFamily="18" charset="0"/>
                        </a:rPr>
                        <a:t>Проект бюджета </a:t>
                      </a:r>
                      <a:r>
                        <a:rPr lang="ru-RU" sz="1300" b="1" i="0" u="none" strike="noStrike" dirty="0" err="1">
                          <a:solidFill>
                            <a:srgbClr val="000000"/>
                          </a:solidFill>
                          <a:latin typeface="Times New Roman" pitchFamily="18" charset="0"/>
                          <a:cs typeface="Times New Roman" pitchFamily="18" charset="0"/>
                        </a:rPr>
                        <a:t>Усть-Катавского</a:t>
                      </a:r>
                      <a:r>
                        <a:rPr lang="ru-RU" sz="1300" b="1" i="0" u="none" strike="noStrike" dirty="0">
                          <a:solidFill>
                            <a:srgbClr val="000000"/>
                          </a:solidFill>
                          <a:latin typeface="Times New Roman" pitchFamily="18" charset="0"/>
                          <a:cs typeface="Times New Roman" pitchFamily="18" charset="0"/>
                        </a:rPr>
                        <a:t> городского </a:t>
                      </a:r>
                      <a:r>
                        <a:rPr lang="ru-RU" sz="1300" b="1" i="0" u="none" strike="noStrike" dirty="0" smtClean="0">
                          <a:solidFill>
                            <a:srgbClr val="000000"/>
                          </a:solidFill>
                          <a:latin typeface="Times New Roman" pitchFamily="18" charset="0"/>
                          <a:cs typeface="Times New Roman" pitchFamily="18" charset="0"/>
                        </a:rPr>
                        <a:t>округа </a:t>
                      </a:r>
                      <a:r>
                        <a:rPr lang="en-US" sz="1300" b="1" i="0" u="none" strike="noStrike" dirty="0" smtClean="0">
                          <a:solidFill>
                            <a:srgbClr val="000000"/>
                          </a:solidFill>
                          <a:latin typeface="Times New Roman" pitchFamily="18" charset="0"/>
                          <a:cs typeface="Times New Roman" pitchFamily="18" charset="0"/>
                        </a:rPr>
                        <a:t>(</a:t>
                      </a:r>
                      <a:r>
                        <a:rPr lang="ru-RU" sz="1300" b="1" i="0" u="none" strike="noStrike" dirty="0" smtClean="0">
                          <a:solidFill>
                            <a:srgbClr val="000000"/>
                          </a:solidFill>
                          <a:latin typeface="Times New Roman" pitchFamily="18" charset="0"/>
                          <a:cs typeface="Times New Roman" pitchFamily="18" charset="0"/>
                        </a:rPr>
                        <a:t>тыс.р.)</a:t>
                      </a:r>
                      <a:endParaRPr lang="ru-RU" sz="1300" b="1" i="0" u="none" strike="noStrike" dirty="0">
                        <a:solidFill>
                          <a:srgbClr val="000000"/>
                        </a:solidFill>
                        <a:latin typeface="Times New Roman" pitchFamily="18" charset="0"/>
                        <a:cs typeface="Times New Roman" pitchFamily="18" charset="0"/>
                      </a:endParaRP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909">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a:solidFill>
                            <a:srgbClr val="000000"/>
                          </a:solidFill>
                          <a:latin typeface="Times New Roman" pitchFamily="18" charset="0"/>
                          <a:cs typeface="Times New Roman" pitchFamily="18" charset="0"/>
                        </a:rPr>
                        <a:t>2017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2018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2019 год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90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ru-RU" sz="1300" b="1" i="0" u="none" strike="noStrike" dirty="0" smtClean="0">
                          <a:solidFill>
                            <a:srgbClr val="000000"/>
                          </a:solidFill>
                          <a:latin typeface="Times New Roman" pitchFamily="18" charset="0"/>
                          <a:cs typeface="Times New Roman" pitchFamily="18" charset="0"/>
                        </a:rPr>
                        <a:t>Муниципальная программа "Сохранение, использование, популяризация и охрана объектов культурного наследия, находящихся в муниципальной собственности </a:t>
                      </a:r>
                      <a:r>
                        <a:rPr lang="ru-RU" sz="1300" b="1" i="0" u="none" strike="noStrike" dirty="0" err="1" smtClean="0">
                          <a:solidFill>
                            <a:srgbClr val="000000"/>
                          </a:solidFill>
                          <a:latin typeface="Times New Roman" pitchFamily="18" charset="0"/>
                          <a:cs typeface="Times New Roman" pitchFamily="18" charset="0"/>
                        </a:rPr>
                        <a:t>Усть-Катавского</a:t>
                      </a:r>
                      <a:r>
                        <a:rPr lang="ru-RU" sz="1300" b="1" i="0" u="none" strike="noStrike" dirty="0" smtClean="0">
                          <a:solidFill>
                            <a:srgbClr val="000000"/>
                          </a:solidFill>
                          <a:latin typeface="Times New Roman" pitchFamily="18" charset="0"/>
                          <a:cs typeface="Times New Roman" pitchFamily="18" charset="0"/>
                        </a:rPr>
                        <a:t> городского округа"</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300" b="1" i="0" u="none" strike="noStrike" dirty="0" smtClean="0">
                          <a:solidFill>
                            <a:srgbClr val="000000"/>
                          </a:solidFill>
                          <a:latin typeface="Times New Roman" pitchFamily="18" charset="0"/>
                          <a:cs typeface="Times New Roman" pitchFamily="18" charset="0"/>
                        </a:rPr>
                        <a:t>300,0</a:t>
                      </a:r>
                      <a:endParaRPr lang="ru-RU" sz="1300" b="1" i="0" u="none" strike="noStrike" dirty="0">
                        <a:solidFill>
                          <a:srgbClr val="000000"/>
                        </a:solidFill>
                        <a:latin typeface="Times New Roman" pitchFamily="18" charset="0"/>
                        <a:cs typeface="Times New Roman" pitchFamily="18" charset="0"/>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smtClean="0">
                          <a:solidFill>
                            <a:srgbClr val="000000"/>
                          </a:solidFill>
                          <a:latin typeface="Times New Roman" pitchFamily="18" charset="0"/>
                          <a:cs typeface="Times New Roman" pitchFamily="18" charset="0"/>
                        </a:rPr>
                        <a:t>269,7</a:t>
                      </a:r>
                      <a:endParaRPr lang="ru-RU" sz="1300" b="1" i="0" u="none" strike="noStrike" dirty="0">
                        <a:solidFill>
                          <a:srgbClr val="000000"/>
                        </a:solidFill>
                        <a:latin typeface="Times New Roman" pitchFamily="18" charset="0"/>
                        <a:cs typeface="Times New Roman" pitchFamily="18" charset="0"/>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smtClean="0">
                          <a:solidFill>
                            <a:srgbClr val="000000"/>
                          </a:solidFill>
                          <a:latin typeface="Times New Roman" pitchFamily="18" charset="0"/>
                          <a:cs typeface="Times New Roman" pitchFamily="18" charset="0"/>
                        </a:rPr>
                        <a:t>269,7</a:t>
                      </a:r>
                      <a:endParaRPr lang="ru-RU" sz="1300" b="1" i="0" u="none" strike="noStrike" dirty="0">
                        <a:solidFill>
                          <a:srgbClr val="000000"/>
                        </a:solidFill>
                        <a:latin typeface="Times New Roman" pitchFamily="18" charset="0"/>
                        <a:cs typeface="Times New Roman" pitchFamily="18" charset="0"/>
                      </a:endParaRP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909">
                <a:tc>
                  <a:txBody>
                    <a:bodyPr/>
                    <a:lstStyle/>
                    <a:p>
                      <a:pPr algn="l" fontAlgn="b"/>
                      <a:r>
                        <a:rPr lang="ru-RU" sz="1300" b="1" i="0" u="none" strike="noStrike" dirty="0">
                          <a:solidFill>
                            <a:srgbClr val="000000"/>
                          </a:solidFill>
                          <a:latin typeface="Times New Roman" pitchFamily="18" charset="0"/>
                          <a:cs typeface="Times New Roman" pitchFamily="18" charset="0"/>
                        </a:rPr>
                        <a:t>МП "Управление инфраструктурой и строительством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6 831,0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2 666,3</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2 466,3</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0970">
                <a:tc>
                  <a:txBody>
                    <a:bodyPr/>
                    <a:lstStyle/>
                    <a:p>
                      <a:pPr algn="l" fontAlgn="t"/>
                      <a:r>
                        <a:rPr lang="ru-RU" sz="1300" b="1" i="0" u="none" strike="noStrike" dirty="0">
                          <a:solidFill>
                            <a:srgbClr val="000000"/>
                          </a:solidFill>
                          <a:latin typeface="Times New Roman" pitchFamily="18" charset="0"/>
                          <a:cs typeface="Times New Roman" pitchFamily="18" charset="0"/>
                        </a:rPr>
                        <a:t>в том числе:</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 </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909">
                <a:tc>
                  <a:txBody>
                    <a:bodyPr/>
                    <a:lstStyle/>
                    <a:p>
                      <a:pPr algn="l" fontAlgn="ctr"/>
                      <a:r>
                        <a:rPr lang="ru-RU" sz="1300" b="1" i="0" u="none" strike="noStrike" dirty="0">
                          <a:solidFill>
                            <a:srgbClr val="000000"/>
                          </a:solidFill>
                          <a:latin typeface="Times New Roman" pitchFamily="18" charset="0"/>
                          <a:cs typeface="Times New Roman" pitchFamily="18" charset="0"/>
                        </a:rPr>
                        <a:t>Подпрограмма "Организация управлением инфраструктурой в Усть-Катавском городском округе"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6 445,6</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2 319,9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2 119,9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909">
                <a:tc>
                  <a:txBody>
                    <a:bodyPr/>
                    <a:lstStyle/>
                    <a:p>
                      <a:pPr algn="l" fontAlgn="ctr"/>
                      <a:r>
                        <a:rPr lang="ru-RU" sz="1300" b="1" i="0" u="none" strike="noStrike" dirty="0">
                          <a:solidFill>
                            <a:srgbClr val="000000"/>
                          </a:solidFill>
                          <a:latin typeface="Times New Roman" pitchFamily="18" charset="0"/>
                          <a:cs typeface="Times New Roman" pitchFamily="18" charset="0"/>
                        </a:rPr>
                        <a:t>Подпрограмма "Содержание и ремонт объектов внешнего благоустройства в Усть-Катавском городском округе"</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385,4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346,4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346,4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87403">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"Капитальный ремонт многоквартирных домов в  Усть-Катавском городском округе" </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5563">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"Организация отдыха и оздоровления детей и подростков в Усть-Катавском городском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17 058,4</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12 638,5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12 638,5</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4553">
                <a:tc>
                  <a:txBody>
                    <a:bodyPr/>
                    <a:lstStyle/>
                    <a:p>
                      <a:pPr algn="l" fontAlgn="ctr"/>
                      <a:r>
                        <a:rPr lang="ru-RU" sz="1300" b="1" i="0" u="none" strike="noStrike" dirty="0">
                          <a:solidFill>
                            <a:srgbClr val="000000"/>
                          </a:solidFill>
                          <a:latin typeface="Times New Roman" pitchFamily="18" charset="0"/>
                          <a:cs typeface="Times New Roman" pitchFamily="18" charset="0"/>
                        </a:rPr>
                        <a:t>МП «Снижение административных барьеров, оптимизация, повышение качества и развитие государственных и муниципальных услуг в Усть-Катавском городском округе на базе многофункционального центра"</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ru-RU" sz="1300" b="1" i="0" u="none" strike="noStrike" dirty="0">
                          <a:solidFill>
                            <a:srgbClr val="000000"/>
                          </a:solidFill>
                          <a:latin typeface="Times New Roman" pitchFamily="18" charset="0"/>
                          <a:cs typeface="Times New Roman" pitchFamily="18" charset="0"/>
                        </a:rPr>
                        <a:t>3 738,0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1 144,1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844,1</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2221">
                <a:tc>
                  <a:txBody>
                    <a:bodyPr/>
                    <a:lstStyle/>
                    <a:p>
                      <a:pPr algn="l" fontAlgn="ctr"/>
                      <a:r>
                        <a:rPr lang="ru-RU" sz="1300" b="1" i="0" u="none" strike="noStrike" dirty="0">
                          <a:solidFill>
                            <a:srgbClr val="000000"/>
                          </a:solidFill>
                          <a:latin typeface="Times New Roman" pitchFamily="18" charset="0"/>
                          <a:cs typeface="Times New Roman" pitchFamily="18" charset="0"/>
                        </a:rPr>
                        <a:t>МП "Доступная среда для инвалидов и других </a:t>
                      </a:r>
                      <a:r>
                        <a:rPr lang="ru-RU" sz="1300" b="1" i="0" u="none" strike="noStrike" dirty="0" err="1">
                          <a:solidFill>
                            <a:srgbClr val="000000"/>
                          </a:solidFill>
                          <a:latin typeface="Times New Roman" pitchFamily="18" charset="0"/>
                          <a:cs typeface="Times New Roman" pitchFamily="18" charset="0"/>
                        </a:rPr>
                        <a:t>маломобильных</a:t>
                      </a:r>
                      <a:r>
                        <a:rPr lang="ru-RU" sz="1300" b="1" i="0" u="none" strike="noStrike" dirty="0">
                          <a:solidFill>
                            <a:srgbClr val="000000"/>
                          </a:solidFill>
                          <a:latin typeface="Times New Roman" pitchFamily="18" charset="0"/>
                          <a:cs typeface="Times New Roman" pitchFamily="18" charset="0"/>
                        </a:rPr>
                        <a:t> групп населения Усть-Катавского городского округа"</a:t>
                      </a:r>
                    </a:p>
                  </a:txBody>
                  <a:tcPr marL="1475" marR="1475" marT="147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t"/>
                      <a:r>
                        <a:rPr lang="ru-RU" sz="1300" b="1" i="0" u="none" strike="noStrike">
                          <a:solidFill>
                            <a:srgbClr val="000000"/>
                          </a:solidFill>
                          <a:latin typeface="Times New Roman" pitchFamily="18" charset="0"/>
                          <a:cs typeface="Times New Roman" pitchFamily="18" charset="0"/>
                        </a:rPr>
                        <a:t>63,2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56,8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56,8</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96645">
                <a:tc>
                  <a:txBody>
                    <a:bodyPr/>
                    <a:lstStyle/>
                    <a:p>
                      <a:pPr algn="l" fontAlgn="b"/>
                      <a:r>
                        <a:rPr lang="ru-RU" sz="1300" b="1" i="0" u="none" strike="noStrike" dirty="0">
                          <a:solidFill>
                            <a:srgbClr val="000000"/>
                          </a:solidFill>
                          <a:latin typeface="Times New Roman" pitchFamily="18" charset="0"/>
                          <a:cs typeface="Times New Roman" pitchFamily="18" charset="0"/>
                        </a:rPr>
                        <a:t>Муниципальная программа "Профилактика правонарушений и преступлений на территории Усть-Катавского городского округе"</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436,3</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dirty="0">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1300" b="1" i="0" u="none" strike="noStrike">
                          <a:solidFill>
                            <a:srgbClr val="000000"/>
                          </a:solidFill>
                          <a:latin typeface="Times New Roman" pitchFamily="18" charset="0"/>
                          <a:cs typeface="Times New Roman" pitchFamily="18" charset="0"/>
                        </a:rPr>
                        <a:t>0,0</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3091">
                <a:tc>
                  <a:txBody>
                    <a:bodyPr/>
                    <a:lstStyle/>
                    <a:p>
                      <a:pPr algn="l" fontAlgn="b"/>
                      <a:r>
                        <a:rPr lang="ru-RU" sz="1300" b="1" i="0" u="none" strike="noStrike" dirty="0">
                          <a:solidFill>
                            <a:srgbClr val="000000"/>
                          </a:solidFill>
                          <a:latin typeface="Times New Roman" pitchFamily="18" charset="0"/>
                          <a:cs typeface="Times New Roman" pitchFamily="18" charset="0"/>
                        </a:rPr>
                        <a:t>ИТОГО:</a:t>
                      </a:r>
                    </a:p>
                  </a:txBody>
                  <a:tcPr marL="1475" marR="1475" marT="147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688701,9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555315,9</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300" b="1" i="0" u="none" strike="noStrike" dirty="0">
                          <a:solidFill>
                            <a:srgbClr val="000000"/>
                          </a:solidFill>
                          <a:latin typeface="Times New Roman" pitchFamily="18" charset="0"/>
                          <a:cs typeface="Times New Roman" pitchFamily="18" charset="0"/>
                        </a:rPr>
                        <a:t>554087,2</a:t>
                      </a:r>
                    </a:p>
                  </a:txBody>
                  <a:tcPr marL="1475" marR="1475" marT="147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49578" name="Заголовок 1"/>
          <p:cNvSpPr txBox="1">
            <a:spLocks/>
          </p:cNvSpPr>
          <p:nvPr/>
        </p:nvSpPr>
        <p:spPr bwMode="auto">
          <a:xfrm>
            <a:off x="914400" y="0"/>
            <a:ext cx="8229600" cy="1143000"/>
          </a:xfrm>
          <a:prstGeom prst="rect">
            <a:avLst/>
          </a:prstGeom>
          <a:noFill/>
          <a:ln w="9525">
            <a:noFill/>
            <a:miter lim="800000"/>
            <a:headEnd/>
            <a:tailEnd/>
          </a:ln>
        </p:spPr>
        <p:txBody>
          <a:bodyPr/>
          <a:lstStyle/>
          <a:p>
            <a:pPr algn="ctr" fontAlgn="t"/>
            <a:r>
              <a:rPr lang="ru-RU" sz="2400" b="1">
                <a:solidFill>
                  <a:srgbClr val="000000"/>
                </a:solidFill>
                <a:latin typeface="Times New Roman" pitchFamily="18" charset="0"/>
              </a:rPr>
              <a:t>Структура расходов бюджета по муниципальным программам Усть-Катавского городского округа на 2017 год и на плановый период 2018 и 2019 годов</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053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0835" name="Rectangle 2"/>
          <p:cNvSpPr>
            <a:spLocks noChangeArrowheads="1"/>
          </p:cNvSpPr>
          <p:nvPr/>
        </p:nvSpPr>
        <p:spPr bwMode="auto">
          <a:xfrm>
            <a:off x="142875" y="893763"/>
            <a:ext cx="8858250" cy="5909310"/>
          </a:xfrm>
          <a:prstGeom prst="rect">
            <a:avLst/>
          </a:prstGeom>
          <a:noFill/>
          <a:ln w="9525">
            <a:noFill/>
            <a:miter lim="800000"/>
            <a:headEnd/>
            <a:tailEnd/>
          </a:ln>
        </p:spPr>
        <p:txBody>
          <a:bodyPr anchor="ctr">
            <a:spAutoFit/>
          </a:bodyPr>
          <a:lstStyle/>
          <a:p>
            <a:pPr indent="450850" algn="just">
              <a:defRPr/>
            </a:pPr>
            <a:r>
              <a:rPr lang="ru-RU" sz="1800" b="1" dirty="0" smtClean="0">
                <a:latin typeface="Times New Roman" pitchFamily="18" charset="0"/>
                <a:cs typeface="Times New Roman" pitchFamily="18" charset="0"/>
              </a:rPr>
              <a:t>       </a:t>
            </a:r>
          </a:p>
          <a:p>
            <a:pPr indent="450850" algn="just">
              <a:defRPr/>
            </a:pPr>
            <a:r>
              <a:rPr lang="ru-RU" sz="1800" b="1" dirty="0" smtClean="0">
                <a:latin typeface="Times New Roman" pitchFamily="18" charset="0"/>
                <a:cs typeface="Times New Roman" pitchFamily="18" charset="0"/>
              </a:rPr>
              <a:t>Подходы</a:t>
            </a:r>
            <a:r>
              <a:rPr lang="ru-RU" sz="1800" b="1" dirty="0">
                <a:latin typeface="Times New Roman" pitchFamily="18" charset="0"/>
                <a:cs typeface="Times New Roman" pitchFamily="18" charset="0"/>
              </a:rPr>
              <a:t>, применяемые при планировании бюджета:</a:t>
            </a:r>
          </a:p>
          <a:p>
            <a:pPr indent="450850" algn="just">
              <a:defRPr/>
            </a:pPr>
            <a:endParaRPr lang="ru-RU" sz="1800" b="1" dirty="0">
              <a:latin typeface="Times New Roman" pitchFamily="18" charset="0"/>
              <a:cs typeface="Times New Roman" pitchFamily="18" charset="0"/>
            </a:endParaRPr>
          </a:p>
          <a:p>
            <a:pPr algn="just">
              <a:defRPr/>
            </a:pPr>
            <a:r>
              <a:rPr lang="ru-RU" sz="1800" b="1" dirty="0">
                <a:latin typeface="Times New Roman" pitchFamily="18" charset="0"/>
                <a:cs typeface="Times New Roman" pitchFamily="18" charset="0"/>
              </a:rPr>
              <a:t>1. Фонд оплаты труда работников бюджетной сферы в целом рассчитан с ростом на 10% от первоначального бюджета на 2016 год.  На увеличение ФОТ повлияло включение в проект бюджета доходов от оказания платных услуг по Ребячьей Республике и по Спортивно-оздоровительному комплексу в связи с переводом его в статус казенного учреждения. ФОТ по учреждениям культуры и дополнительного образования запланирован на уровне уточненного бюджета на 2016 год.</a:t>
            </a:r>
          </a:p>
          <a:p>
            <a:pPr algn="just">
              <a:defRPr/>
            </a:pPr>
            <a:r>
              <a:rPr lang="ru-RU" sz="1800" b="1" dirty="0">
                <a:latin typeface="Times New Roman" pitchFamily="18" charset="0"/>
                <a:cs typeface="Times New Roman" pitchFamily="18" charset="0"/>
              </a:rPr>
              <a:t>2. Бюджетные ассигнования на обеспечение деятельности муниципальных казенных учреждений и органов местного самоуправления, а также на предоставление субсидий муниципальным бюджетным и автономным учреждениям на выполнение муниципального задания за счет средств местного бюджета определены с ростом на 5% от бюджетных ассигнований 2016 года.  </a:t>
            </a:r>
          </a:p>
          <a:p>
            <a:pPr algn="just">
              <a:defRPr/>
            </a:pPr>
            <a:r>
              <a:rPr lang="ru-RU" sz="1800" b="1" dirty="0">
                <a:latin typeface="Times New Roman" pitchFamily="18" charset="0"/>
                <a:cs typeface="Times New Roman" pitchFamily="18" charset="0"/>
              </a:rPr>
              <a:t>3. Расходы на оплату топливно-энергетических ресурсов, услуг водоснабжения, водоотведения, потребляемых муниципальными учреждениями, и электрической энергии, расходуемой на уличное освещение, в целом определены  с ростом на 7,8% от первоначального бюджета на 2016 год с учетом содержания здания бывшего техникума, переданного в 2016 году в Управление образования для последующего размещения в нем начальной школы. </a:t>
            </a:r>
          </a:p>
          <a:p>
            <a:pPr algn="just">
              <a:defRPr/>
            </a:pPr>
            <a:endParaRPr lang="ru-RU" sz="1800" b="1" dirty="0">
              <a:latin typeface="Times New Roman" pitchFamily="18" charset="0"/>
              <a:cs typeface="Times New Roman" pitchFamily="18" charset="0"/>
            </a:endParaRPr>
          </a:p>
        </p:txBody>
      </p:sp>
      <p:sp>
        <p:nvSpPr>
          <p:cNvPr id="150532" name="Rectangle 1"/>
          <p:cNvSpPr>
            <a:spLocks noChangeArrowheads="1"/>
          </p:cNvSpPr>
          <p:nvPr/>
        </p:nvSpPr>
        <p:spPr bwMode="auto">
          <a:xfrm>
            <a:off x="1000125" y="142875"/>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подходы к планированию бюджетных ассигнований и приоритеты бюджетных расходов</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155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21859" name="Прямоугольник 3"/>
          <p:cNvSpPr>
            <a:spLocks noChangeArrowheads="1"/>
          </p:cNvSpPr>
          <p:nvPr/>
        </p:nvSpPr>
        <p:spPr bwMode="auto">
          <a:xfrm>
            <a:off x="142875" y="1285875"/>
            <a:ext cx="8858250" cy="4800600"/>
          </a:xfrm>
          <a:prstGeom prst="rect">
            <a:avLst/>
          </a:prstGeom>
          <a:noFill/>
          <a:ln w="9525">
            <a:noFill/>
            <a:miter lim="800000"/>
            <a:headEnd/>
            <a:tailEnd/>
          </a:ln>
        </p:spPr>
        <p:txBody>
          <a:bodyPr>
            <a:spAutoFit/>
          </a:bodyPr>
          <a:lstStyle/>
          <a:p>
            <a:pPr algn="just">
              <a:defRPr/>
            </a:pPr>
            <a:r>
              <a:rPr lang="x-none" sz="1800" b="1">
                <a:latin typeface="Times New Roman" pitchFamily="18" charset="0"/>
                <a:cs typeface="Times New Roman" pitchFamily="18" charset="0"/>
              </a:rPr>
              <a:t>4. Затраты на уплату налога на имущество, транспортного и земельного налогов, уплачиваемых муниципальными казенными учреждениями и органами местного самоуправления, определены в соответствии с налоговым законодательством, исходя из фактических платежей указанных налогов во 2 квартале 2016 года с учетом налоговой базы, сложившейся на 1 июля 2016 года (в том числе изменений кадастровой стоимости земельных участков), а также установленных сроков уплаты налогов.</a:t>
            </a:r>
            <a:endParaRPr lang="ru-RU" sz="1800" b="1" dirty="0">
              <a:latin typeface="Times New Roman" pitchFamily="18" charset="0"/>
              <a:cs typeface="Times New Roman" pitchFamily="18" charset="0"/>
            </a:endParaRPr>
          </a:p>
          <a:p>
            <a:pPr algn="just">
              <a:defRPr/>
            </a:pPr>
            <a:r>
              <a:rPr lang="x-none" sz="1800" b="1">
                <a:latin typeface="Times New Roman" pitchFamily="18" charset="0"/>
                <a:cs typeface="Times New Roman" pitchFamily="18" charset="0"/>
              </a:rPr>
              <a:t>5. Расходы на приобретение продуктов питания и организацию питания в образовательных организациях запланированы с небольшим ростом на 7,7% от бюджета 2016 года.</a:t>
            </a:r>
            <a:endParaRPr lang="ru-RU" sz="1800" b="1" dirty="0">
              <a:latin typeface="Times New Roman" pitchFamily="18" charset="0"/>
              <a:cs typeface="Times New Roman" pitchFamily="18" charset="0"/>
            </a:endParaRPr>
          </a:p>
          <a:p>
            <a:pPr algn="just">
              <a:defRPr/>
            </a:pPr>
            <a:r>
              <a:rPr lang="x-none" sz="1800" b="1">
                <a:latin typeface="Times New Roman" pitchFamily="18" charset="0"/>
                <a:cs typeface="Times New Roman" pitchFamily="18" charset="0"/>
              </a:rPr>
              <a:t>6. Расходы на реализацию мероприятий муниципальных программ запланированы в 2017 году в среднем с ростом на 52,6% расходов бюджета 2016 года.</a:t>
            </a:r>
            <a:endParaRPr lang="ru-RU" sz="1800" b="1" dirty="0">
              <a:latin typeface="Times New Roman" pitchFamily="18" charset="0"/>
              <a:cs typeface="Times New Roman" pitchFamily="18" charset="0"/>
            </a:endParaRPr>
          </a:p>
          <a:p>
            <a:pPr algn="just">
              <a:defRPr/>
            </a:pPr>
            <a:r>
              <a:rPr lang="ru-RU" sz="1800" b="1" dirty="0">
                <a:latin typeface="Times New Roman" pitchFamily="18" charset="0"/>
                <a:cs typeface="Times New Roman" pitchFamily="18" charset="0"/>
              </a:rPr>
              <a:t>Доля расходов, охваченных программно-целевыми методами планирования, составит в 2017 году 94,4% всех расходов бюджета; в 2018 году – 95,5% в 2019 году – 96,1%.</a:t>
            </a:r>
          </a:p>
          <a:p>
            <a:pPr indent="450850" algn="just" eaLnBrk="0" hangingPunct="0">
              <a:defRPr/>
            </a:pPr>
            <a:endParaRPr lang="ru-RU" sz="1800" b="1" dirty="0">
              <a:latin typeface="Times New Roman" pitchFamily="18" charset="0"/>
              <a:cs typeface="Times New Roman" pitchFamily="18" charset="0"/>
            </a:endParaRPr>
          </a:p>
        </p:txBody>
      </p:sp>
      <p:sp>
        <p:nvSpPr>
          <p:cNvPr id="151556" name="Rectangle 1"/>
          <p:cNvSpPr>
            <a:spLocks noChangeArrowheads="1"/>
          </p:cNvSpPr>
          <p:nvPr/>
        </p:nvSpPr>
        <p:spPr bwMode="auto">
          <a:xfrm>
            <a:off x="1000125" y="142875"/>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Основные подходы к планированию бюджетных ассигнований и приоритеты бюджетных расходов</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257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2579" name="Rectangle 1"/>
          <p:cNvSpPr>
            <a:spLocks noChangeArrowheads="1"/>
          </p:cNvSpPr>
          <p:nvPr/>
        </p:nvSpPr>
        <p:spPr bwMode="auto">
          <a:xfrm>
            <a:off x="1071563" y="212725"/>
            <a:ext cx="7929562" cy="831850"/>
          </a:xfrm>
          <a:prstGeom prst="rect">
            <a:avLst/>
          </a:prstGeom>
          <a:noFill/>
          <a:ln w="9525">
            <a:noFill/>
            <a:miter lim="800000"/>
            <a:headEnd/>
            <a:tailEnd/>
          </a:ln>
        </p:spPr>
        <p:txBody>
          <a:bodyPr anchor="ctr">
            <a:spAutoFit/>
          </a:bodyPr>
          <a:lstStyle/>
          <a:p>
            <a:pPr indent="450850" algn="ctr"/>
            <a:r>
              <a:rPr lang="ru-RU" sz="2400" b="1">
                <a:latin typeface="Times New Roman" pitchFamily="18" charset="0"/>
                <a:cs typeface="Times New Roman" pitchFamily="18" charset="0"/>
              </a:rPr>
              <a:t>Основные задачи органов местного самоуправления на 2017 год</a:t>
            </a:r>
            <a:endParaRPr lang="ru-RU" sz="2400">
              <a:solidFill>
                <a:srgbClr val="FF0000"/>
              </a:solidFill>
              <a:latin typeface="Times New Roman" pitchFamily="18" charset="0"/>
              <a:cs typeface="Times New Roman" pitchFamily="18" charset="0"/>
            </a:endParaRPr>
          </a:p>
        </p:txBody>
      </p:sp>
      <p:sp>
        <p:nvSpPr>
          <p:cNvPr id="152580" name="Rectangle 2"/>
          <p:cNvSpPr>
            <a:spLocks noChangeArrowheads="1"/>
          </p:cNvSpPr>
          <p:nvPr/>
        </p:nvSpPr>
        <p:spPr bwMode="auto">
          <a:xfrm>
            <a:off x="142875" y="1435100"/>
            <a:ext cx="8858250" cy="4522788"/>
          </a:xfrm>
          <a:prstGeom prst="rect">
            <a:avLst/>
          </a:prstGeom>
          <a:noFill/>
          <a:ln w="9525">
            <a:noFill/>
            <a:miter lim="800000"/>
            <a:headEnd/>
            <a:tailEnd/>
          </a:ln>
        </p:spPr>
        <p:txBody>
          <a:bodyPr anchor="ctr">
            <a:spAutoFit/>
          </a:bodyPr>
          <a:lstStyle/>
          <a:p>
            <a:pPr indent="450850" algn="just"/>
            <a:r>
              <a:rPr lang="ru-RU" sz="1800" b="1">
                <a:latin typeface="Times New Roman" pitchFamily="18" charset="0"/>
                <a:cs typeface="Times New Roman" pitchFamily="18" charset="0"/>
              </a:rPr>
              <a:t>Основной акцент в работе ОМС городского округа  в 2017 году должен заключаться в поддержании сбалансированности местного бюджета, а также  в максимально эффективном использовании имеющихся в их распоряжении финансовых ресурсов и повышении качества управления муниципальными финансами. В этой связи органам местного самоуправления необходимо принять меры, направленные на:</a:t>
            </a:r>
          </a:p>
          <a:p>
            <a:pPr indent="450850" algn="just" eaLnBrk="0" hangingPunct="0"/>
            <a:r>
              <a:rPr lang="ru-RU" sz="1800" b="1">
                <a:latin typeface="Times New Roman" pitchFamily="18" charset="0"/>
                <a:cs typeface="Times New Roman" pitchFamily="18" charset="0"/>
              </a:rPr>
              <a:t>- увеличение собственной доходной базы;</a:t>
            </a:r>
          </a:p>
          <a:p>
            <a:pPr indent="450850" algn="just" eaLnBrk="0" hangingPunct="0"/>
            <a:r>
              <a:rPr lang="ru-RU" sz="1800" b="1">
                <a:latin typeface="Times New Roman" pitchFamily="18" charset="0"/>
                <a:cs typeface="Times New Roman" pitchFamily="18" charset="0"/>
              </a:rPr>
              <a:t>- финансирование в первоочередном порядке расходов на выплату заработной платы и оплату топливно-энергетических ресурсов;</a:t>
            </a:r>
          </a:p>
          <a:p>
            <a:pPr indent="450850" algn="just" eaLnBrk="0" hangingPunct="0">
              <a:buFontTx/>
              <a:buChar char="-"/>
            </a:pPr>
            <a:r>
              <a:rPr lang="ru-RU" sz="1800" b="1">
                <a:latin typeface="Times New Roman" pitchFamily="18" charset="0"/>
                <a:cs typeface="Times New Roman" pitchFamily="18" charset="0"/>
              </a:rPr>
              <a:t>- сокращение неэффективных расходов;</a:t>
            </a:r>
          </a:p>
          <a:p>
            <a:pPr indent="450850" algn="just" eaLnBrk="0" hangingPunct="0">
              <a:buFontTx/>
              <a:buChar char="-"/>
            </a:pPr>
            <a:r>
              <a:rPr lang="ru-RU" sz="1800" b="1">
                <a:latin typeface="Times New Roman" pitchFamily="18" charset="0"/>
                <a:cs typeface="Times New Roman" pitchFamily="18" charset="0"/>
              </a:rPr>
              <a:t>сдерживание наращивания дефицита местного бюджета и объема муниципального долга. </a:t>
            </a:r>
          </a:p>
          <a:p>
            <a:pPr indent="450850" algn="just" eaLnBrk="0" hangingPunct="0"/>
            <a:r>
              <a:rPr lang="ru-RU" sz="1800" b="1">
                <a:latin typeface="Times New Roman" pitchFamily="18" charset="0"/>
                <a:cs typeface="Times New Roman" pitchFamily="18" charset="0"/>
              </a:rPr>
              <a:t>Сведения о количестве муниципальных учреждений.</a:t>
            </a:r>
            <a:endParaRPr lang="ru-RU" sz="1800">
              <a:latin typeface="Times New Roman" pitchFamily="18" charset="0"/>
              <a:cs typeface="Times New Roman" pitchFamily="18" charset="0"/>
            </a:endParaRPr>
          </a:p>
          <a:p>
            <a:pPr indent="450850" algn="just" eaLnBrk="0" hangingPunct="0"/>
            <a:r>
              <a:rPr lang="ru-RU" sz="1800" b="1">
                <a:latin typeface="Times New Roman" pitchFamily="18" charset="0"/>
                <a:cs typeface="Times New Roman" pitchFamily="18" charset="0"/>
              </a:rPr>
              <a:t>На территории Усть-Катавского городского округа на 01.12.2016г. функционируют 38 муниципальных казенных учреждений, 1 бюджетное учреждение, 4 автономных учреждения.</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945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5" name="Rectangle 2"/>
          <p:cNvSpPr txBox="1">
            <a:spLocks/>
          </p:cNvSpPr>
          <p:nvPr/>
        </p:nvSpPr>
        <p:spPr>
          <a:xfrm>
            <a:off x="1000125" y="274638"/>
            <a:ext cx="7929563" cy="1143000"/>
          </a:xfrm>
          <a:prstGeom prst="rect">
            <a:avLst/>
          </a:prstGeom>
        </p:spPr>
        <p:txBody>
          <a:bodyPr/>
          <a:lstStyle/>
          <a:p>
            <a:pPr algn="ctr" eaLnBrk="0" hangingPunct="0">
              <a:defRPr/>
            </a:pPr>
            <a:r>
              <a:rPr lang="ru-RU" sz="3600" b="1" dirty="0">
                <a:latin typeface="Times New Roman" pitchFamily="18" charset="0"/>
                <a:ea typeface="+mj-ea"/>
                <a:cs typeface="Times New Roman" pitchFamily="18" charset="0"/>
              </a:rPr>
              <a:t>Этапы бюджетного планирования</a:t>
            </a:r>
          </a:p>
        </p:txBody>
      </p:sp>
      <p:sp>
        <p:nvSpPr>
          <p:cNvPr id="19460" name="Rectangle 3"/>
          <p:cNvSpPr txBox="1">
            <a:spLocks/>
          </p:cNvSpPr>
          <p:nvPr/>
        </p:nvSpPr>
        <p:spPr bwMode="auto">
          <a:xfrm>
            <a:off x="428625" y="1600200"/>
            <a:ext cx="8258175" cy="1328738"/>
          </a:xfrm>
          <a:prstGeom prst="rect">
            <a:avLst/>
          </a:prstGeom>
          <a:noFill/>
          <a:ln w="9525">
            <a:noFill/>
            <a:miter lim="800000"/>
            <a:headEnd/>
            <a:tailEnd/>
          </a:ln>
        </p:spPr>
        <p:txBody>
          <a:bodyPr/>
          <a:lstStyle/>
          <a:p>
            <a:pPr marL="85725" indent="-85725" algn="just" eaLnBrk="0" hangingPunct="0">
              <a:spcBef>
                <a:spcPct val="20000"/>
              </a:spcBef>
              <a:buFont typeface="Arial" charset="0"/>
              <a:buNone/>
            </a:pPr>
            <a:r>
              <a:rPr lang="en-US" sz="1700" b="1">
                <a:latin typeface="Times New Roman" pitchFamily="18" charset="0"/>
                <a:cs typeface="Times New Roman" pitchFamily="18" charset="0"/>
              </a:rPr>
              <a:t>	</a:t>
            </a:r>
            <a:r>
              <a:rPr lang="ru-RU" sz="1700" b="1">
                <a:latin typeface="Times New Roman" pitchFamily="18" charset="0"/>
                <a:cs typeface="Times New Roman" pitchFamily="18" charset="0"/>
              </a:rPr>
              <a:t>	Основой для формирования доходной части бюджета являются показатели социально-экономического развития Усть-Катавского городского округа на 2017 год и плановый период 2018-2019 годов, которые представлены на следующих слайдах.</a:t>
            </a:r>
          </a:p>
          <a:p>
            <a:pPr marL="85725" indent="-85725" eaLnBrk="0" hangingPunct="0">
              <a:spcBef>
                <a:spcPct val="20000"/>
              </a:spcBef>
              <a:buFont typeface="Arial" charset="0"/>
              <a:buNone/>
            </a:pPr>
            <a:r>
              <a:rPr lang="en-US" sz="2000" b="1">
                <a:latin typeface="Times New Roman" pitchFamily="18" charset="0"/>
                <a:cs typeface="Times New Roman" pitchFamily="18" charset="0"/>
              </a:rPr>
              <a:t>	</a:t>
            </a:r>
            <a:endParaRPr lang="ru-RU" sz="2000" b="1">
              <a:latin typeface="Times New Roman" pitchFamily="18" charset="0"/>
              <a:cs typeface="Times New Roman" pitchFamily="18" charset="0"/>
            </a:endParaRPr>
          </a:p>
          <a:p>
            <a:pPr marL="85725" indent="-85725" eaLnBrk="0" hangingPunct="0">
              <a:spcBef>
                <a:spcPct val="20000"/>
              </a:spcBef>
              <a:buFont typeface="Arial" charset="0"/>
              <a:buNone/>
            </a:pPr>
            <a:endParaRPr lang="ru-RU" sz="2000" b="1">
              <a:latin typeface="Times New Roman" pitchFamily="18" charset="0"/>
              <a:cs typeface="Times New Roman" pitchFamily="18" charset="0"/>
            </a:endParaRPr>
          </a:p>
          <a:p>
            <a:pPr marL="85725" indent="-85725" eaLnBrk="0" hangingPunct="0">
              <a:spcBef>
                <a:spcPct val="20000"/>
              </a:spcBef>
              <a:buFont typeface="Arial" charset="0"/>
              <a:buNone/>
            </a:pPr>
            <a:endParaRPr lang="ru-RU" sz="1200" b="1">
              <a:solidFill>
                <a:srgbClr val="FF6699"/>
              </a:solidFill>
              <a:latin typeface="Times New Roman" pitchFamily="18" charset="0"/>
              <a:cs typeface="Times New Roman" pitchFamily="18" charset="0"/>
            </a:endParaRPr>
          </a:p>
        </p:txBody>
      </p:sp>
      <p:pic>
        <p:nvPicPr>
          <p:cNvPr id="19461" name="Рисунок 3" descr="trolley.jpg"/>
          <p:cNvPicPr>
            <a:picLocks noChangeAspect="1"/>
          </p:cNvPicPr>
          <p:nvPr/>
        </p:nvPicPr>
        <p:blipFill>
          <a:blip r:embed="rId4"/>
          <a:srcRect/>
          <a:stretch>
            <a:fillRect/>
          </a:stretch>
        </p:blipFill>
        <p:spPr bwMode="auto">
          <a:xfrm>
            <a:off x="485775" y="2857500"/>
            <a:ext cx="4086225" cy="2936875"/>
          </a:xfrm>
          <a:prstGeom prst="rect">
            <a:avLst/>
          </a:prstGeom>
          <a:noFill/>
          <a:ln w="9525">
            <a:noFill/>
            <a:miter lim="800000"/>
            <a:headEnd/>
            <a:tailEnd/>
          </a:ln>
        </p:spPr>
      </p:pic>
      <p:pic>
        <p:nvPicPr>
          <p:cNvPr id="19462" name="Picture 1"/>
          <p:cNvPicPr>
            <a:picLocks noChangeAspect="1" noChangeArrowheads="1"/>
          </p:cNvPicPr>
          <p:nvPr/>
        </p:nvPicPr>
        <p:blipFill>
          <a:blip r:embed="rId5"/>
          <a:srcRect/>
          <a:stretch>
            <a:fillRect/>
          </a:stretch>
        </p:blipFill>
        <p:spPr bwMode="auto">
          <a:xfrm>
            <a:off x="4857750" y="2857500"/>
            <a:ext cx="3749675" cy="29527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360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graphicFrame>
        <p:nvGraphicFramePr>
          <p:cNvPr id="109604" name="Group 36"/>
          <p:cNvGraphicFramePr>
            <a:graphicFrameLocks noGrp="1"/>
          </p:cNvGraphicFramePr>
          <p:nvPr/>
        </p:nvGraphicFramePr>
        <p:xfrm>
          <a:off x="428625" y="1381125"/>
          <a:ext cx="8358246" cy="5047488"/>
        </p:xfrm>
        <a:graphic>
          <a:graphicData uri="http://schemas.openxmlformats.org/drawingml/2006/table">
            <a:tbl>
              <a:tblPr/>
              <a:tblGrid>
                <a:gridCol w="641045"/>
                <a:gridCol w="7717201"/>
              </a:tblGrid>
              <a:tr h="58738">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14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Контрольно-счетная комиссия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Усть-Катавского</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культуры администрации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3</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образовательное учреждение дополнительного образования детей «Детская музыкальная школа № 2»</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4</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учреждение культуры «Историко-краеведческий музей»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5</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учреждение культуры «Централизованная библиотечная система»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6</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учреждение культуры «Централизованная клубная система»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7</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образования администрации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8</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№3» комбинированного вида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3635" name="Rectangle 1"/>
          <p:cNvSpPr>
            <a:spLocks noChangeArrowheads="1"/>
          </p:cNvSpPr>
          <p:nvPr/>
        </p:nvSpPr>
        <p:spPr bwMode="auto">
          <a:xfrm>
            <a:off x="1071563" y="285750"/>
            <a:ext cx="7929562" cy="830263"/>
          </a:xfrm>
          <a:prstGeom prst="rect">
            <a:avLst/>
          </a:prstGeom>
          <a:noFill/>
          <a:ln w="9525">
            <a:noFill/>
            <a:miter lim="800000"/>
            <a:headEnd/>
            <a:tailEnd/>
          </a:ln>
        </p:spPr>
        <p:txBody>
          <a:bodyPr anchor="ctr">
            <a:spAutoFit/>
          </a:bodyPr>
          <a:lstStyle/>
          <a:p>
            <a:pPr algn="ctr">
              <a:tabLst>
                <a:tab pos="180975" algn="l"/>
                <a:tab pos="457200" algn="l"/>
              </a:tabLst>
            </a:pPr>
            <a:r>
              <a:rPr lang="ru-RU" sz="2400" b="1">
                <a:latin typeface="Times New Roman" pitchFamily="18" charset="0"/>
                <a:cs typeface="Times New Roman" pitchFamily="18" charset="0"/>
              </a:rPr>
              <a:t>ПЕРЕЧЕНЬ главных распорядителей и получателей средств бюджета на 2017 год</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4626"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graphicFrame>
        <p:nvGraphicFramePr>
          <p:cNvPr id="5" name="Таблица 4"/>
          <p:cNvGraphicFramePr>
            <a:graphicFrameLocks noGrp="1"/>
          </p:cNvGraphicFramePr>
          <p:nvPr/>
        </p:nvGraphicFramePr>
        <p:xfrm>
          <a:off x="571500" y="1357313"/>
          <a:ext cx="8072438" cy="5047488"/>
        </p:xfrm>
        <a:graphic>
          <a:graphicData uri="http://schemas.openxmlformats.org/drawingml/2006/table">
            <a:tbl>
              <a:tblPr/>
              <a:tblGrid>
                <a:gridCol w="619125"/>
                <a:gridCol w="7453313"/>
              </a:tblGrid>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9</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№5»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10</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№9» </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11</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Центр развития ребёнка - детский сад № 10</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12</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№13 комбинированного вида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13</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№14» комбинированного вида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14</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№15» комбинированного вида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15</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№7 п.ж/</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д</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ст.Минка</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16</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дошкольное образовательное учреждение «Детский сад №1 п.Вязовая»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4656" name="Rectangle 1"/>
          <p:cNvSpPr>
            <a:spLocks noChangeArrowheads="1"/>
          </p:cNvSpPr>
          <p:nvPr/>
        </p:nvSpPr>
        <p:spPr bwMode="auto">
          <a:xfrm>
            <a:off x="1071563" y="285750"/>
            <a:ext cx="7929562" cy="830263"/>
          </a:xfrm>
          <a:prstGeom prst="rect">
            <a:avLst/>
          </a:prstGeom>
          <a:noFill/>
          <a:ln w="9525">
            <a:noFill/>
            <a:miter lim="800000"/>
            <a:headEnd/>
            <a:tailEnd/>
          </a:ln>
        </p:spPr>
        <p:txBody>
          <a:bodyPr anchor="ctr">
            <a:spAutoFit/>
          </a:bodyPr>
          <a:lstStyle/>
          <a:p>
            <a:pPr algn="ctr">
              <a:tabLst>
                <a:tab pos="180975" algn="l"/>
                <a:tab pos="457200" algn="l"/>
              </a:tabLst>
            </a:pPr>
            <a:r>
              <a:rPr lang="ru-RU" sz="2400" b="1">
                <a:latin typeface="Times New Roman" pitchFamily="18" charset="0"/>
                <a:cs typeface="Times New Roman" pitchFamily="18" charset="0"/>
              </a:rPr>
              <a:t>ПЕРЕЧЕНЬ главных распорядителей и получателей средств бюджета на 2017 год</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5650"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graphicFrame>
        <p:nvGraphicFramePr>
          <p:cNvPr id="4" name="Таблица 3"/>
          <p:cNvGraphicFramePr>
            <a:graphicFrameLocks noGrp="1"/>
          </p:cNvGraphicFramePr>
          <p:nvPr/>
        </p:nvGraphicFramePr>
        <p:xfrm>
          <a:off x="571500" y="1357313"/>
          <a:ext cx="8072438" cy="4416552"/>
        </p:xfrm>
        <a:graphic>
          <a:graphicData uri="http://schemas.openxmlformats.org/drawingml/2006/table">
            <a:tbl>
              <a:tblPr/>
              <a:tblGrid>
                <a:gridCol w="619125"/>
                <a:gridCol w="7453313"/>
              </a:tblGrid>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17</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казенное общеобразовательное учреждение «Начальная общеобразовательная школа №6»</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18</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казенное общеобразовательное учреждение «Начальная общеобразовательная школа №9»</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19</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общеобразовательное учреждение «Средняя общеобразовательная школа №1»</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20</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общеобразовательное учреждение «Основная общеобразовательная школа №4»</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21</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общеобразовательное учреждение «Основная общеобразовательная школа села Тюбеляс»</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22</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общеобразовательное учреждение «Основная общеобразовательная школа с.Минка»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55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23</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казенное общеобразовательное учреждение «Средняя общеобразовательная школа №23 п.Вязовая»</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5677" name="Rectangle 1"/>
          <p:cNvSpPr>
            <a:spLocks noChangeArrowheads="1"/>
          </p:cNvSpPr>
          <p:nvPr/>
        </p:nvSpPr>
        <p:spPr bwMode="auto">
          <a:xfrm>
            <a:off x="1071563" y="285750"/>
            <a:ext cx="7929562" cy="830263"/>
          </a:xfrm>
          <a:prstGeom prst="rect">
            <a:avLst/>
          </a:prstGeom>
          <a:noFill/>
          <a:ln w="9525">
            <a:noFill/>
            <a:miter lim="800000"/>
            <a:headEnd/>
            <a:tailEnd/>
          </a:ln>
        </p:spPr>
        <p:txBody>
          <a:bodyPr anchor="ctr">
            <a:spAutoFit/>
          </a:bodyPr>
          <a:lstStyle/>
          <a:p>
            <a:pPr algn="ctr">
              <a:tabLst>
                <a:tab pos="180975" algn="l"/>
                <a:tab pos="457200" algn="l"/>
              </a:tabLst>
            </a:pPr>
            <a:r>
              <a:rPr lang="ru-RU" sz="2400" b="1">
                <a:latin typeface="Times New Roman" pitchFamily="18" charset="0"/>
                <a:cs typeface="Times New Roman" pitchFamily="18" charset="0"/>
              </a:rPr>
              <a:t>ПЕРЕЧЕНЬ главных распорядителей и получателей средств бюджета на 2017 год</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6674"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graphicFrame>
        <p:nvGraphicFramePr>
          <p:cNvPr id="4" name="Таблица 3"/>
          <p:cNvGraphicFramePr>
            <a:graphicFrameLocks noGrp="1"/>
          </p:cNvGraphicFramePr>
          <p:nvPr/>
        </p:nvGraphicFramePr>
        <p:xfrm>
          <a:off x="571500" y="1357313"/>
          <a:ext cx="8072438" cy="4732020"/>
        </p:xfrm>
        <a:graphic>
          <a:graphicData uri="http://schemas.openxmlformats.org/drawingml/2006/table">
            <a:tbl>
              <a:tblPr/>
              <a:tblGrid>
                <a:gridCol w="619125"/>
                <a:gridCol w="7453313"/>
              </a:tblGrid>
              <a:tr h="176213">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24</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специальное (коррекционное) образовательное учреждение для обучающихся, воспитанников с ограниченными возможностями здоровья «Специальная (коррекционная) общеобразовательная школа – интернат»</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25</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учреждение дополнительного образования «Детско-юношеская спортивная школа»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26</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учреждение «Детский оздоровительный центр «Ребячья Республика»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27</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Муниципальное казённое образовательное учреждение дополнительного образования детей «Центр детского творчества» Усть-Катавского городского округа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58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smtClean="0">
                          <a:ln>
                            <a:noFill/>
                          </a:ln>
                          <a:solidFill>
                            <a:schemeClr val="tx1"/>
                          </a:solidFill>
                          <a:effectLst/>
                          <a:latin typeface="Times New Roman" pitchFamily="18" charset="0"/>
                          <a:cs typeface="Times New Roman" pitchFamily="18" charset="0"/>
                        </a:rPr>
                        <a:t> Управление имущественных и земельных отношений администрации Усть-Катавского городского округа</a:t>
                      </a:r>
                      <a:endParaRPr kumimoji="0" lang="ru-RU" sz="1800" b="1" i="0" u="none" strike="noStrike" cap="none" normalizeH="0" baseline="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29</a:t>
                      </a: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социальной защиты населения администрации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Усть-Катавского</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56698" name="Rectangle 1"/>
          <p:cNvSpPr>
            <a:spLocks noChangeArrowheads="1"/>
          </p:cNvSpPr>
          <p:nvPr/>
        </p:nvSpPr>
        <p:spPr bwMode="auto">
          <a:xfrm>
            <a:off x="1071563" y="285750"/>
            <a:ext cx="7929562" cy="830263"/>
          </a:xfrm>
          <a:prstGeom prst="rect">
            <a:avLst/>
          </a:prstGeom>
          <a:noFill/>
          <a:ln w="9525">
            <a:noFill/>
            <a:miter lim="800000"/>
            <a:headEnd/>
            <a:tailEnd/>
          </a:ln>
        </p:spPr>
        <p:txBody>
          <a:bodyPr anchor="ctr">
            <a:spAutoFit/>
          </a:bodyPr>
          <a:lstStyle/>
          <a:p>
            <a:pPr algn="ctr">
              <a:tabLst>
                <a:tab pos="180975" algn="l"/>
                <a:tab pos="457200" algn="l"/>
              </a:tabLst>
            </a:pPr>
            <a:r>
              <a:rPr lang="ru-RU" sz="2400" b="1">
                <a:latin typeface="Times New Roman" pitchFamily="18" charset="0"/>
                <a:cs typeface="Times New Roman" pitchFamily="18" charset="0"/>
              </a:rPr>
              <a:t>ПЕРЕЧЕНЬ главных распорядителей и получателей средств бюджета на 2017 год</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7698"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7699" name="Rectangle 1"/>
          <p:cNvSpPr>
            <a:spLocks noChangeArrowheads="1"/>
          </p:cNvSpPr>
          <p:nvPr/>
        </p:nvSpPr>
        <p:spPr bwMode="auto">
          <a:xfrm>
            <a:off x="1071563" y="285750"/>
            <a:ext cx="7929562" cy="1570038"/>
          </a:xfrm>
          <a:prstGeom prst="rect">
            <a:avLst/>
          </a:prstGeom>
          <a:noFill/>
          <a:ln w="9525">
            <a:noFill/>
            <a:miter lim="800000"/>
            <a:headEnd/>
            <a:tailEnd/>
          </a:ln>
        </p:spPr>
        <p:txBody>
          <a:bodyPr anchor="ctr">
            <a:spAutoFit/>
          </a:bodyPr>
          <a:lstStyle/>
          <a:p>
            <a:pPr algn="ctr">
              <a:tabLst>
                <a:tab pos="180975" algn="l"/>
                <a:tab pos="457200" algn="l"/>
              </a:tabLst>
            </a:pPr>
            <a:r>
              <a:rPr lang="ru-RU" sz="2400" b="1">
                <a:latin typeface="Times New Roman" pitchFamily="18" charset="0"/>
                <a:cs typeface="Times New Roman" pitchFamily="18" charset="0"/>
              </a:rPr>
              <a:t>ПЕРЕЧЕНЬ главных распорядителей и получателей средств бюджета на 2017 год</a:t>
            </a:r>
          </a:p>
          <a:p>
            <a:pPr algn="ctr" eaLnBrk="0" hangingPunct="0">
              <a:tabLst>
                <a:tab pos="180975" algn="l"/>
                <a:tab pos="457200" algn="l"/>
              </a:tabLst>
            </a:pPr>
            <a:r>
              <a:rPr lang="ru-RU" sz="2400" b="1">
                <a:latin typeface="Times New Roman" pitchFamily="18" charset="0"/>
                <a:cs typeface="Times New Roman" pitchFamily="18" charset="0"/>
              </a:rPr>
              <a:t>  </a:t>
            </a:r>
          </a:p>
          <a:p>
            <a:pPr algn="ctr" eaLnBrk="0" hangingPunct="0">
              <a:buFontTx/>
              <a:buChar char="•"/>
              <a:tabLst>
                <a:tab pos="180975" algn="l"/>
                <a:tab pos="457200" algn="l"/>
              </a:tabLst>
            </a:pPr>
            <a:endParaRPr lang="ru-RU" sz="2400" b="1">
              <a:latin typeface="Times New Roman" pitchFamily="18" charset="0"/>
              <a:cs typeface="Times New Roman" pitchFamily="18" charset="0"/>
            </a:endParaRPr>
          </a:p>
        </p:txBody>
      </p:sp>
      <p:graphicFrame>
        <p:nvGraphicFramePr>
          <p:cNvPr id="4" name="Таблица 3"/>
          <p:cNvGraphicFramePr>
            <a:graphicFrameLocks noGrp="1"/>
          </p:cNvGraphicFramePr>
          <p:nvPr/>
        </p:nvGraphicFramePr>
        <p:xfrm>
          <a:off x="571500" y="1357313"/>
          <a:ext cx="8072438" cy="5362956"/>
        </p:xfrm>
        <a:graphic>
          <a:graphicData uri="http://schemas.openxmlformats.org/drawingml/2006/table">
            <a:tbl>
              <a:tblPr/>
              <a:tblGrid>
                <a:gridCol w="619125"/>
                <a:gridCol w="7453313"/>
              </a:tblGrid>
              <a:tr h="176213">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казённое учреждение социального обслуживания Центр помощи детям, оставшимся без попечения родителей»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7475">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Функциональный орган администрации Усть-Катавского городского округа «Управление инфраструктуры и строительства»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Собрание депутатов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Администрация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4</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села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Тюбеляс</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администрации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посёлка Вязовая администрации Усть-Катавского городского округа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6</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Управление села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Минка</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администрации Усть-Катавского городского округа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180975" algn="l"/>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defRPr/>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казенное учреждение «Спортивно-оздоровительный комплекс»</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38">
                <a:tc>
                  <a:txBody>
                    <a:bodyPr/>
                    <a:lstStyle/>
                    <a:p>
                      <a:pPr marL="342900" marR="0" lvl="0" indent="-342900" algn="ctr" defTabSz="914400" rtl="0" eaLnBrk="1" fontAlgn="base" latinLnBrk="0" hangingPunct="1">
                        <a:lnSpc>
                          <a:spcPct val="115000"/>
                        </a:lnSpc>
                        <a:spcBef>
                          <a:spcPct val="0"/>
                        </a:spcBef>
                        <a:spcAft>
                          <a:spcPct val="0"/>
                        </a:spcAft>
                        <a:buClrTx/>
                        <a:buSzTx/>
                        <a:buFont typeface="+mj-lt"/>
                        <a:buNone/>
                        <a:tabLst>
                          <a:tab pos="180975" algn="l"/>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r>
                        <a:rPr kumimoji="0" lang="en-US" sz="1800" b="1" i="0" u="none" strike="noStrike" cap="none" normalizeH="0" baseline="0" dirty="0" smtClean="0">
                          <a:ln>
                            <a:noFill/>
                          </a:ln>
                          <a:solidFill>
                            <a:schemeClr val="tx1"/>
                          </a:solidFill>
                          <a:effectLst/>
                          <a:latin typeface="Times New Roman" pitchFamily="18" charset="0"/>
                          <a:cs typeface="Times New Roman" pitchFamily="18" charset="0"/>
                        </a:rPr>
                        <a:t>8</a:t>
                      </a:r>
                      <a:endParaRPr kumimoji="0" lang="ru-RU" sz="18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976" marR="4976"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Финансовое управление администрации Усть-Катавского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4976" marR="497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14313"/>
            <a:ext cx="7929563" cy="1108075"/>
          </a:xfrm>
          <a:prstGeom prst="rect">
            <a:avLst/>
          </a:prstGeom>
          <a:noFill/>
          <a:ln w="9525">
            <a:noFill/>
            <a:miter lim="800000"/>
            <a:headEnd/>
            <a:tailEnd/>
          </a:ln>
        </p:spPr>
        <p:txBody>
          <a:bodyPr anchor="ctr">
            <a:spAutoFit/>
          </a:bodyPr>
          <a:lstStyle/>
          <a:p>
            <a:pPr algn="ctr"/>
            <a:r>
              <a:rPr lang="ru-RU" sz="2200" b="1" dirty="0">
                <a:latin typeface="Times New Roman" pitchFamily="18" charset="0"/>
                <a:cs typeface="Times New Roman" pitchFamily="18" charset="0"/>
              </a:rPr>
              <a:t>Сводные сведения о муниципальных бюджетных учреждениях и муниципальных автономных</a:t>
            </a:r>
            <a:r>
              <a:rPr lang="en-US" sz="2200" b="1" dirty="0">
                <a:latin typeface="Times New Roman" pitchFamily="18" charset="0"/>
                <a:cs typeface="Times New Roman" pitchFamily="18" charset="0"/>
              </a:rPr>
              <a:t> </a:t>
            </a:r>
            <a:r>
              <a:rPr lang="ru-RU" sz="2200" b="1" dirty="0">
                <a:latin typeface="Times New Roman" pitchFamily="18" charset="0"/>
                <a:cs typeface="Times New Roman" pitchFamily="18" charset="0"/>
              </a:rPr>
              <a:t>учреждениях</a:t>
            </a:r>
          </a:p>
          <a:p>
            <a:pPr algn="ctr" eaLnBrk="0" hangingPunct="0"/>
            <a:endParaRPr lang="ru-RU" sz="2200" b="1" dirty="0">
              <a:latin typeface="Times New Roman" pitchFamily="18" charset="0"/>
              <a:cs typeface="Times New Roman" pitchFamily="18" charset="0"/>
            </a:endParaRPr>
          </a:p>
        </p:txBody>
      </p:sp>
      <p:graphicFrame>
        <p:nvGraphicFramePr>
          <p:cNvPr id="114730" name="Group 42"/>
          <p:cNvGraphicFramePr>
            <a:graphicFrameLocks noGrp="1"/>
          </p:cNvGraphicFramePr>
          <p:nvPr/>
        </p:nvGraphicFramePr>
        <p:xfrm>
          <a:off x="571500" y="1285875"/>
          <a:ext cx="8072466" cy="4416552"/>
        </p:xfrm>
        <a:graphic>
          <a:graphicData uri="http://schemas.openxmlformats.org/drawingml/2006/table">
            <a:tbl>
              <a:tblPr/>
              <a:tblGrid>
                <a:gridCol w="677669"/>
                <a:gridCol w="7394797"/>
              </a:tblGrid>
              <a:tr h="0">
                <a:tc>
                  <a:txBody>
                    <a:body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полное</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p>
                      <a:pPr marL="342900" marR="0" lvl="0" indent="-342900" algn="ctr" defTabSz="914400" rtl="0" eaLnBrk="1" fontAlgn="base" latinLnBrk="0" hangingPunct="1">
                        <a:lnSpc>
                          <a:spcPct val="115000"/>
                        </a:lnSpc>
                        <a:spcBef>
                          <a:spcPct val="0"/>
                        </a:spcBef>
                        <a:spcAft>
                          <a:spcPct val="0"/>
                        </a:spcAft>
                        <a:buClrTx/>
                        <a:buSzTx/>
                        <a:buFont typeface="Calibri" pitchFamily="34" charset="0"/>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17780" marR="177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автономное дошкольное образовательное учреждение «Детский сад №12» </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p>
                      <a:pPr marL="342900" marR="0" lvl="0" indent="-342900" algn="ctr" defTabSz="914400" rtl="0" eaLnBrk="1" fontAlgn="base" latinLnBrk="0" hangingPunct="1">
                        <a:lnSpc>
                          <a:spcPct val="115000"/>
                        </a:lnSpc>
                        <a:spcBef>
                          <a:spcPct val="0"/>
                        </a:spcBef>
                        <a:spcAft>
                          <a:spcPct val="0"/>
                        </a:spcAft>
                        <a:buClrTx/>
                        <a:buSzTx/>
                        <a:buFont typeface="Calibri" pitchFamily="34" charset="0"/>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17780" marR="177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автономное общеобразовательное учреждение «Средняя общеобразовательная школа №5»</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p>
                      <a:pPr marL="342900" marR="0" lvl="0" indent="-342900" algn="ctr" defTabSz="914400" rtl="0" eaLnBrk="1" fontAlgn="base" latinLnBrk="0" hangingPunct="1">
                        <a:lnSpc>
                          <a:spcPct val="115000"/>
                        </a:lnSpc>
                        <a:spcBef>
                          <a:spcPct val="0"/>
                        </a:spcBef>
                        <a:spcAft>
                          <a:spcPct val="0"/>
                        </a:spcAft>
                        <a:buClrTx/>
                        <a:buSzTx/>
                        <a:buFont typeface="Calibri" pitchFamily="34" charset="0"/>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17780" marR="177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автономное общеобразовательное учреждение «Средняя общеобразовательная школа №7 имени Героя России Артура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Ришатовича</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Курбангалеева</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p>
                      <a:pPr marL="342900" marR="0" lvl="0" indent="-342900" algn="ctr" defTabSz="914400" rtl="0" eaLnBrk="1" fontAlgn="base" latinLnBrk="0" hangingPunct="1">
                        <a:lnSpc>
                          <a:spcPct val="115000"/>
                        </a:lnSpc>
                        <a:spcBef>
                          <a:spcPct val="0"/>
                        </a:spcBef>
                        <a:spcAft>
                          <a:spcPct val="0"/>
                        </a:spcAft>
                        <a:buClrTx/>
                        <a:buSzTx/>
                        <a:buFont typeface="Calibri" pitchFamily="34" charset="0"/>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17780" marR="177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учреждение «Комплексный центр социального обслуживания населения» Усть-Катавского городского округа Челябинской области</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p>
                      <a:pPr marL="342900" marR="0" lvl="0" indent="-342900" algn="ctr" defTabSz="914400" rtl="0" eaLnBrk="1" fontAlgn="base" latinLnBrk="0" hangingPunct="1">
                        <a:lnSpc>
                          <a:spcPct val="115000"/>
                        </a:lnSpc>
                        <a:spcBef>
                          <a:spcPct val="0"/>
                        </a:spcBef>
                        <a:spcAft>
                          <a:spcPct val="0"/>
                        </a:spcAft>
                        <a:buClrTx/>
                        <a:buSzTx/>
                        <a:buFont typeface="Calibri" pitchFamily="34" charset="0"/>
                        <a:buNone/>
                        <a:tabLst>
                          <a:tab pos="457200" algn="l"/>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7780" marR="177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Муниципальное автономное учреждение «Многофункциональный центр предоставления государственных и муниципальных услуг </a:t>
                      </a:r>
                      <a:r>
                        <a:rPr kumimoji="0" lang="ru-RU" sz="1800" b="1" i="0" u="none" strike="noStrike" cap="none" normalizeH="0" baseline="0" dirty="0" err="1" smtClean="0">
                          <a:ln>
                            <a:noFill/>
                          </a:ln>
                          <a:solidFill>
                            <a:schemeClr val="tx1"/>
                          </a:solidFill>
                          <a:effectLst/>
                          <a:latin typeface="Times New Roman" pitchFamily="18" charset="0"/>
                          <a:cs typeface="Times New Roman" pitchFamily="18" charset="0"/>
                        </a:rPr>
                        <a:t>Усть-Катавского</a:t>
                      </a:r>
                      <a:r>
                        <a:rPr kumimoji="0" lang="ru-RU" sz="1800" b="1" i="0" u="none" strike="noStrike" cap="none" normalizeH="0" baseline="0" dirty="0" smtClean="0">
                          <a:ln>
                            <a:noFill/>
                          </a:ln>
                          <a:solidFill>
                            <a:schemeClr val="tx1"/>
                          </a:solidFill>
                          <a:effectLst/>
                          <a:latin typeface="Times New Roman" pitchFamily="18" charset="0"/>
                          <a:cs typeface="Times New Roman" pitchFamily="18" charset="0"/>
                        </a:rPr>
                        <a:t> городского округа»</a:t>
                      </a:r>
                      <a:endParaRPr kumimoji="0" lang="ru-RU" sz="1800" b="1" i="0" u="none" strike="noStrike" cap="none" normalizeH="0" baseline="0" dirty="0" smtClean="0">
                        <a:ln>
                          <a:noFill/>
                        </a:ln>
                        <a:solidFill>
                          <a:schemeClr val="tx1"/>
                        </a:solidFill>
                        <a:effectLst/>
                        <a:latin typeface="Calibri" pitchFamily="34" charset="0"/>
                        <a:cs typeface="Times New Roman" pitchFamily="18" charset="0"/>
                      </a:endParaRPr>
                    </a:p>
                  </a:txBody>
                  <a:tcPr marL="17780" marR="177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142852"/>
            <a:ext cx="7929563" cy="1077218"/>
          </a:xfrm>
          <a:prstGeom prst="rect">
            <a:avLst/>
          </a:prstGeom>
          <a:noFill/>
          <a:ln w="9525">
            <a:noFill/>
            <a:miter lim="800000"/>
            <a:headEnd/>
            <a:tailEnd/>
          </a:ln>
        </p:spPr>
        <p:txBody>
          <a:bodyPr anchor="ctr">
            <a:spAutoFit/>
          </a:bodyPr>
          <a:lstStyle/>
          <a:p>
            <a:pPr algn="ctr"/>
            <a:r>
              <a:rPr lang="ru-RU" sz="3200" b="1" dirty="0" smtClean="0">
                <a:latin typeface="Times New Roman" pitchFamily="18" charset="0"/>
                <a:cs typeface="Times New Roman" pitchFamily="18" charset="0"/>
              </a:rPr>
              <a:t>Публичные нормативные обязательства на 2017-2019 годы</a:t>
            </a:r>
            <a:endParaRPr lang="ru-RU" sz="3200" b="1" dirty="0">
              <a:latin typeface="Times New Roman" pitchFamily="18" charset="0"/>
              <a:cs typeface="Times New Roman" pitchFamily="18" charset="0"/>
            </a:endParaRPr>
          </a:p>
        </p:txBody>
      </p:sp>
      <p:sp>
        <p:nvSpPr>
          <p:cNvPr id="5" name="Прямоугольник 4"/>
          <p:cNvSpPr/>
          <p:nvPr/>
        </p:nvSpPr>
        <p:spPr>
          <a:xfrm>
            <a:off x="285720" y="1357298"/>
            <a:ext cx="8572560" cy="1815882"/>
          </a:xfrm>
          <a:prstGeom prst="rect">
            <a:avLst/>
          </a:prstGeom>
        </p:spPr>
        <p:txBody>
          <a:bodyPr wrap="square">
            <a:spAutoFit/>
          </a:bodyPr>
          <a:lstStyle/>
          <a:p>
            <a:r>
              <a:rPr lang="ru-RU" b="1" dirty="0" smtClean="0">
                <a:latin typeface="Times New Roman" pitchFamily="18" charset="0"/>
                <a:cs typeface="Times New Roman" pitchFamily="18" charset="0"/>
              </a:rPr>
              <a:t>Публичные нормативные обязательства - 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муниципальных служащих, а также лиц, замещающих, муниципальные должности, работников казенных учреждений, лиц, обучающихся (воспитанников) в муниципальных образовательных учреждениях.</a:t>
            </a:r>
          </a:p>
        </p:txBody>
      </p:sp>
      <p:pic>
        <p:nvPicPr>
          <p:cNvPr id="196610" name="Picture 2" descr="Y:\БЮДЖЕТ ДЛЯ ГРАЖДАН\Фото\f31b8b0bfe548c48e5344552631bcc3f_XL.jpg"/>
          <p:cNvPicPr>
            <a:picLocks noChangeAspect="1" noChangeArrowheads="1"/>
          </p:cNvPicPr>
          <p:nvPr/>
        </p:nvPicPr>
        <p:blipFill>
          <a:blip r:embed="rId4"/>
          <a:srcRect/>
          <a:stretch>
            <a:fillRect/>
          </a:stretch>
        </p:blipFill>
        <p:spPr bwMode="auto">
          <a:xfrm>
            <a:off x="349563" y="3309796"/>
            <a:ext cx="4786314" cy="2690972"/>
          </a:xfrm>
          <a:prstGeom prst="rect">
            <a:avLst/>
          </a:prstGeom>
          <a:noFill/>
        </p:spPr>
      </p:pic>
      <p:pic>
        <p:nvPicPr>
          <p:cNvPr id="196611" name="Picture 3" descr="Y:\БЮДЖЕТ ДЛЯ ГРАЖДАН\Фото\889c4ff35cfe1f2875be51f99e27a090_XL.jpg"/>
          <p:cNvPicPr>
            <a:picLocks noChangeAspect="1" noChangeArrowheads="1"/>
          </p:cNvPicPr>
          <p:nvPr/>
        </p:nvPicPr>
        <p:blipFill>
          <a:blip r:embed="rId5"/>
          <a:srcRect/>
          <a:stretch>
            <a:fillRect/>
          </a:stretch>
        </p:blipFill>
        <p:spPr bwMode="auto">
          <a:xfrm>
            <a:off x="5286380" y="3286124"/>
            <a:ext cx="3286118" cy="2723826"/>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08642"/>
            <a:ext cx="7929563" cy="1077218"/>
          </a:xfrm>
          <a:prstGeom prst="rect">
            <a:avLst/>
          </a:prstGeom>
          <a:noFill/>
          <a:ln w="9525">
            <a:noFill/>
            <a:miter lim="800000"/>
            <a:headEnd/>
            <a:tailEnd/>
          </a:ln>
        </p:spPr>
        <p:txBody>
          <a:bodyPr anchor="ctr">
            <a:spAutoFit/>
          </a:bodyPr>
          <a:lstStyle/>
          <a:p>
            <a:pPr algn="ctr"/>
            <a:r>
              <a:rPr lang="ru-RU" sz="3200" b="1" dirty="0" smtClean="0">
                <a:latin typeface="Times New Roman" pitchFamily="18" charset="0"/>
                <a:cs typeface="Times New Roman" pitchFamily="18" charset="0"/>
              </a:rPr>
              <a:t>Публичные нормативные обязательства на 2017-2019 годы</a:t>
            </a:r>
            <a:endParaRPr lang="ru-RU" sz="3200" b="1" dirty="0">
              <a:latin typeface="Times New Roman" pitchFamily="18" charset="0"/>
              <a:cs typeface="Times New Roman" pitchFamily="18" charset="0"/>
            </a:endParaRPr>
          </a:p>
        </p:txBody>
      </p:sp>
      <p:pic>
        <p:nvPicPr>
          <p:cNvPr id="197634" name="Picture 2" descr="Y:\БЮДЖЕТ ДЛЯ ГРАЖДАН\Фото\DSC06210.jpg"/>
          <p:cNvPicPr>
            <a:picLocks noChangeAspect="1" noChangeArrowheads="1"/>
          </p:cNvPicPr>
          <p:nvPr/>
        </p:nvPicPr>
        <p:blipFill>
          <a:blip r:embed="rId4" cstate="print"/>
          <a:srcRect/>
          <a:stretch>
            <a:fillRect/>
          </a:stretch>
        </p:blipFill>
        <p:spPr bwMode="auto">
          <a:xfrm>
            <a:off x="357158" y="1714488"/>
            <a:ext cx="2438400" cy="1624013"/>
          </a:xfrm>
          <a:prstGeom prst="rect">
            <a:avLst/>
          </a:prstGeom>
          <a:noFill/>
        </p:spPr>
      </p:pic>
      <p:pic>
        <p:nvPicPr>
          <p:cNvPr id="197637" name="Picture 5" descr="Y:\БЮДЖЕТ ДЛЯ ГРАЖДАН\Фото\dea98c90b76a36d8a03d39347c874102_XL.jpg"/>
          <p:cNvPicPr>
            <a:picLocks noChangeAspect="1" noChangeArrowheads="1"/>
          </p:cNvPicPr>
          <p:nvPr/>
        </p:nvPicPr>
        <p:blipFill>
          <a:blip r:embed="rId5"/>
          <a:srcRect/>
          <a:stretch>
            <a:fillRect/>
          </a:stretch>
        </p:blipFill>
        <p:spPr bwMode="auto">
          <a:xfrm>
            <a:off x="357158" y="3706200"/>
            <a:ext cx="4214812" cy="2866072"/>
          </a:xfrm>
          <a:prstGeom prst="rect">
            <a:avLst/>
          </a:prstGeom>
          <a:noFill/>
        </p:spPr>
      </p:pic>
      <p:pic>
        <p:nvPicPr>
          <p:cNvPr id="197638" name="Picture 6"/>
          <p:cNvPicPr>
            <a:picLocks noChangeAspect="1" noChangeArrowheads="1"/>
          </p:cNvPicPr>
          <p:nvPr/>
        </p:nvPicPr>
        <p:blipFill>
          <a:blip r:embed="rId6" cstate="print"/>
          <a:srcRect/>
          <a:stretch>
            <a:fillRect/>
          </a:stretch>
        </p:blipFill>
        <p:spPr bwMode="auto">
          <a:xfrm>
            <a:off x="3571868" y="1714488"/>
            <a:ext cx="2467107" cy="1643074"/>
          </a:xfrm>
          <a:prstGeom prst="rect">
            <a:avLst/>
          </a:prstGeom>
          <a:noFill/>
          <a:ln w="9525">
            <a:noFill/>
            <a:miter lim="800000"/>
            <a:headEnd/>
            <a:tailEnd/>
          </a:ln>
          <a:effectLst/>
        </p:spPr>
      </p:pic>
      <p:pic>
        <p:nvPicPr>
          <p:cNvPr id="197639" name="Picture 7" descr="Y:\БЮДЖЕТ ДЛЯ ГРАЖДАН\Фото\677482e376ddff1baa49981c1fb14240_XL.jpg"/>
          <p:cNvPicPr>
            <a:picLocks noChangeAspect="1" noChangeArrowheads="1"/>
          </p:cNvPicPr>
          <p:nvPr/>
        </p:nvPicPr>
        <p:blipFill>
          <a:blip r:embed="rId7" cstate="print"/>
          <a:srcRect/>
          <a:stretch>
            <a:fillRect/>
          </a:stretch>
        </p:blipFill>
        <p:spPr bwMode="auto">
          <a:xfrm>
            <a:off x="6572294" y="1714488"/>
            <a:ext cx="2285986" cy="1767829"/>
          </a:xfrm>
          <a:prstGeom prst="rect">
            <a:avLst/>
          </a:prstGeom>
          <a:noFill/>
        </p:spPr>
      </p:pic>
      <p:pic>
        <p:nvPicPr>
          <p:cNvPr id="197641" name="Picture 9" descr="http://tramuk.ru/media/k2/items/cache/b45169264242c29e67918a77d0055bb3_XL.jpg"/>
          <p:cNvPicPr>
            <a:picLocks noChangeAspect="1" noChangeArrowheads="1"/>
          </p:cNvPicPr>
          <p:nvPr/>
        </p:nvPicPr>
        <p:blipFill>
          <a:blip r:embed="rId8"/>
          <a:srcRect/>
          <a:stretch>
            <a:fillRect/>
          </a:stretch>
        </p:blipFill>
        <p:spPr bwMode="auto">
          <a:xfrm>
            <a:off x="4643438" y="3714752"/>
            <a:ext cx="4257893" cy="285752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14313"/>
            <a:ext cx="7929563" cy="830997"/>
          </a:xfrm>
          <a:prstGeom prst="rect">
            <a:avLst/>
          </a:prstGeom>
          <a:noFill/>
          <a:ln w="9525">
            <a:noFill/>
            <a:miter lim="800000"/>
            <a:headEnd/>
            <a:tailEnd/>
          </a:ln>
        </p:spPr>
        <p:txBody>
          <a:bodyPr anchor="ctr">
            <a:spAutoFit/>
          </a:bodyPr>
          <a:lstStyle/>
          <a:p>
            <a:pPr algn="ctr"/>
            <a:r>
              <a:rPr lang="ru-RU" sz="2400" b="1" dirty="0" smtClean="0">
                <a:latin typeface="Times New Roman" pitchFamily="18" charset="0"/>
                <a:cs typeface="Times New Roman" pitchFamily="18" charset="0"/>
              </a:rPr>
              <a:t>Публичные нормативные обязательства на 2017-2019 годы</a:t>
            </a:r>
            <a:endParaRPr lang="ru-RU" sz="2200" b="1"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214282" y="1214422"/>
          <a:ext cx="8715435" cy="5381560"/>
        </p:xfrm>
        <a:graphic>
          <a:graphicData uri="http://schemas.openxmlformats.org/drawingml/2006/table">
            <a:tbl>
              <a:tblPr/>
              <a:tblGrid>
                <a:gridCol w="2366387"/>
                <a:gridCol w="3848719"/>
                <a:gridCol w="787814"/>
                <a:gridCol w="908624"/>
                <a:gridCol w="803891"/>
              </a:tblGrid>
              <a:tr h="184307">
                <a:tc gridSpan="5">
                  <a:txBody>
                    <a:bodyPr/>
                    <a:lstStyle/>
                    <a:p>
                      <a:pPr algn="r" fontAlgn="b"/>
                      <a:r>
                        <a:rPr lang="ru-RU" sz="1400" b="1" i="0" u="none" strike="noStrike" dirty="0">
                          <a:solidFill>
                            <a:srgbClr val="000000"/>
                          </a:solidFill>
                          <a:latin typeface="Times New Roman"/>
                        </a:rPr>
                        <a:t>тыс.руб.</a:t>
                      </a:r>
                    </a:p>
                  </a:txBody>
                  <a:tcPr marL="5945" marR="5945" marT="5945" marB="0" anchor="b">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8887">
                <a:tc>
                  <a:txBody>
                    <a:bodyPr/>
                    <a:lstStyle/>
                    <a:p>
                      <a:pPr algn="ctr" fontAlgn="ctr"/>
                      <a:r>
                        <a:rPr lang="ru-RU" sz="1400" b="1" i="0" u="none" strike="noStrike" dirty="0">
                          <a:solidFill>
                            <a:srgbClr val="000000"/>
                          </a:solidFill>
                          <a:latin typeface="Times New Roman"/>
                        </a:rPr>
                        <a:t>Наименование ПНО</a:t>
                      </a:r>
                    </a:p>
                  </a:txBody>
                  <a:tcPr marL="5945" marR="5945" marT="5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Размер (порядок расчета) выплаты, установленной НПА</a:t>
                      </a:r>
                    </a:p>
                  </a:txBody>
                  <a:tcPr marL="5945" marR="5945" marT="5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400" b="1" i="0" u="none" strike="noStrike" dirty="0">
                          <a:solidFill>
                            <a:srgbClr val="000000"/>
                          </a:solidFill>
                          <a:latin typeface="Times New Roman"/>
                        </a:rPr>
                        <a:t> 2017 год</a:t>
                      </a:r>
                    </a:p>
                  </a:txBody>
                  <a:tcPr marL="5945" marR="5945" marT="5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400" b="1" i="0" u="none" strike="noStrike" dirty="0">
                          <a:solidFill>
                            <a:srgbClr val="000000"/>
                          </a:solidFill>
                          <a:latin typeface="Times New Roman"/>
                        </a:rPr>
                        <a:t> 2018 год </a:t>
                      </a:r>
                    </a:p>
                  </a:txBody>
                  <a:tcPr marL="5945" marR="5945" marT="5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ru-RU" sz="1400" b="1" i="0" u="none" strike="noStrike" dirty="0">
                          <a:solidFill>
                            <a:srgbClr val="000000"/>
                          </a:solidFill>
                          <a:latin typeface="Times New Roman"/>
                        </a:rPr>
                        <a:t>2019 год</a:t>
                      </a:r>
                    </a:p>
                  </a:txBody>
                  <a:tcPr marL="5945" marR="5945" marT="59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6702">
                <a:tc>
                  <a:txBody>
                    <a:bodyPr/>
                    <a:lstStyle/>
                    <a:p>
                      <a:pPr algn="ctr" fontAlgn="t"/>
                      <a:r>
                        <a:rPr lang="ru-RU" sz="1400" b="1" i="0" u="none" strike="noStrike" dirty="0">
                          <a:solidFill>
                            <a:srgbClr val="000000"/>
                          </a:solidFill>
                          <a:latin typeface="Times New Roman"/>
                        </a:rPr>
                        <a:t>Ежемесячная денежная выплата по оплате жилого помещения и коммунальных услуг многодетным семьям</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dirty="0">
                          <a:solidFill>
                            <a:srgbClr val="000000"/>
                          </a:solidFill>
                          <a:latin typeface="Times New Roman"/>
                        </a:rPr>
                        <a:t>Размер ежемесячной денежной выплаты по оплате жилого помещения и коммунальных услуг установлен в сумме 1100,0 руб.</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400" b="1" i="0" u="none" strike="noStrike" dirty="0">
                          <a:solidFill>
                            <a:srgbClr val="000000"/>
                          </a:solidFill>
                          <a:latin typeface="Times New Roman"/>
                        </a:rPr>
                        <a:t>2 118,40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400" b="1" i="0" u="none" strike="noStrike">
                          <a:solidFill>
                            <a:srgbClr val="000000"/>
                          </a:solidFill>
                          <a:latin typeface="Times New Roman"/>
                        </a:rPr>
                        <a:t>2 118,40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400" b="1" i="0" u="none" strike="noStrike">
                          <a:solidFill>
                            <a:srgbClr val="000000"/>
                          </a:solidFill>
                          <a:latin typeface="Times New Roman"/>
                        </a:rPr>
                        <a:t>2 118,40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45904">
                <a:tc>
                  <a:txBody>
                    <a:bodyPr/>
                    <a:lstStyle/>
                    <a:p>
                      <a:pPr algn="ctr" fontAlgn="t"/>
                      <a:r>
                        <a:rPr lang="ru-RU" sz="1400" b="1" i="0" u="none" strike="noStrike">
                          <a:solidFill>
                            <a:srgbClr val="000000"/>
                          </a:solidFill>
                          <a:latin typeface="Times New Roman"/>
                        </a:rPr>
                        <a:t> Ежемесячная денежная выплата ветеранам труда, ветеранам  военной службы.</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dirty="0">
                          <a:solidFill>
                            <a:srgbClr val="000000"/>
                          </a:solidFill>
                          <a:latin typeface="Times New Roman"/>
                        </a:rPr>
                        <a:t> Ежемесячная денежная выплата в размере 1027,0 (1 177,0) рублей</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27 117,90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27 117,90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27 117,90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94538">
                <a:tc>
                  <a:txBody>
                    <a:bodyPr/>
                    <a:lstStyle/>
                    <a:p>
                      <a:pPr algn="ctr" fontAlgn="t"/>
                      <a:r>
                        <a:rPr lang="ru-RU" sz="1400" b="1" i="0" u="none" strike="noStrike">
                          <a:solidFill>
                            <a:srgbClr val="000000"/>
                          </a:solidFill>
                          <a:latin typeface="Times New Roman"/>
                        </a:rPr>
                        <a:t> Ежемесячная денежная выплата  лицам, признанным пострадавшими от политических репрессий</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ежемесячная денежная выплата в размере 1 200 рублей</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582,90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582,90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582,90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593">
                <a:tc>
                  <a:txBody>
                    <a:bodyPr/>
                    <a:lstStyle/>
                    <a:p>
                      <a:pPr algn="ctr" fontAlgn="b"/>
                      <a:r>
                        <a:rPr lang="ru-RU" sz="1400" b="1" i="0" u="none" strike="noStrike" dirty="0">
                          <a:solidFill>
                            <a:srgbClr val="000000"/>
                          </a:solidFill>
                          <a:latin typeface="Times New Roman"/>
                        </a:rPr>
                        <a:t>Компенсационная выплата за пользование услугами местной телефонной связи инвалидам Вов</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t"/>
                      <a:r>
                        <a:rPr lang="ru-RU" sz="1400" b="1" i="0" u="none" strike="noStrike" dirty="0">
                          <a:solidFill>
                            <a:srgbClr val="000000"/>
                          </a:solidFill>
                          <a:latin typeface="Times New Roman"/>
                        </a:rPr>
                        <a:t>1)компенсационная выплата за пользование услугами местной телефонной связи в размере  280  рублей в месяц;</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rowSpan="2">
                  <a:txBody>
                    <a:bodyPr/>
                    <a:lstStyle/>
                    <a:p>
                      <a:pPr algn="ctr" fontAlgn="ctr"/>
                      <a:r>
                        <a:rPr lang="ru-RU" sz="1400" b="1" i="0" u="none" strike="noStrike" dirty="0">
                          <a:solidFill>
                            <a:srgbClr val="000000"/>
                          </a:solidFill>
                          <a:latin typeface="Times New Roman"/>
                        </a:rPr>
                        <a:t>6,90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ru-RU" sz="1400" b="1" i="0" u="none" strike="noStrike" dirty="0">
                          <a:solidFill>
                            <a:srgbClr val="000000"/>
                          </a:solidFill>
                          <a:latin typeface="Times New Roman"/>
                        </a:rPr>
                        <a:t>6,90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400" b="1" i="0" u="none" strike="noStrike">
                          <a:solidFill>
                            <a:srgbClr val="000000"/>
                          </a:solidFill>
                          <a:latin typeface="Times New Roman"/>
                        </a:rPr>
                        <a:t>6,90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013">
                <a:tc>
                  <a:txBody>
                    <a:bodyPr/>
                    <a:lstStyle/>
                    <a:p>
                      <a:pPr algn="l" fontAlgn="b"/>
                      <a:r>
                        <a:rPr lang="ru-RU" sz="1400" b="1" i="0" u="none" strike="noStrike" dirty="0">
                          <a:solidFill>
                            <a:srgbClr val="000000"/>
                          </a:solidFill>
                          <a:latin typeface="Times New Roman"/>
                        </a:rPr>
                        <a:t> </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2) компенсационная выплата за пользование услугами связи для целей проводного радиовещания в размере 55 рублей в месяц</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541030">
                <a:tc>
                  <a:txBody>
                    <a:bodyPr/>
                    <a:lstStyle/>
                    <a:p>
                      <a:pPr algn="ctr" fontAlgn="ctr"/>
                      <a:r>
                        <a:rPr lang="ru-RU" sz="1400" b="1" i="0" u="none" strike="noStrike" dirty="0">
                          <a:solidFill>
                            <a:srgbClr val="000000"/>
                          </a:solidFill>
                          <a:latin typeface="Times New Roman"/>
                        </a:rPr>
                        <a:t>Единовременное социальное пособие на погребение</a:t>
                      </a:r>
                    </a:p>
                  </a:txBody>
                  <a:tcPr marL="5945" marR="5945" marT="5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Единовременное социальное пособие на погребение назначается и выплачивается в размере 6 068,87  </a:t>
                      </a:r>
                      <a:r>
                        <a:rPr lang="ru-RU" sz="1400" b="1" i="0" u="none" strike="noStrike" dirty="0" smtClean="0">
                          <a:solidFill>
                            <a:srgbClr val="000000"/>
                          </a:solidFill>
                          <a:latin typeface="Times New Roman"/>
                        </a:rPr>
                        <a:t>руб.</a:t>
                      </a:r>
                      <a:endParaRPr lang="ru-RU" sz="1400" b="1" i="0" u="none" strike="noStrike" dirty="0">
                        <a:solidFill>
                          <a:srgbClr val="000000"/>
                        </a:solidFill>
                        <a:latin typeface="Times New Roman"/>
                      </a:endParaRPr>
                    </a:p>
                  </a:txBody>
                  <a:tcPr marL="5945" marR="5945" marT="5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270,20</a:t>
                      </a:r>
                    </a:p>
                  </a:txBody>
                  <a:tcPr marL="5945" marR="5945" marT="59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270,20</a:t>
                      </a:r>
                    </a:p>
                  </a:txBody>
                  <a:tcPr marL="5945" marR="5945" marT="5945"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270,20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14313"/>
            <a:ext cx="7929563" cy="830997"/>
          </a:xfrm>
          <a:prstGeom prst="rect">
            <a:avLst/>
          </a:prstGeom>
          <a:noFill/>
          <a:ln w="9525">
            <a:noFill/>
            <a:miter lim="800000"/>
            <a:headEnd/>
            <a:tailEnd/>
          </a:ln>
        </p:spPr>
        <p:txBody>
          <a:bodyPr anchor="ctr">
            <a:spAutoFit/>
          </a:bodyPr>
          <a:lstStyle/>
          <a:p>
            <a:pPr algn="ctr"/>
            <a:r>
              <a:rPr lang="ru-RU" sz="2400" b="1" dirty="0" smtClean="0">
                <a:latin typeface="Times New Roman" pitchFamily="18" charset="0"/>
                <a:cs typeface="Times New Roman" pitchFamily="18" charset="0"/>
              </a:rPr>
              <a:t>Публичные нормативные обязательства на 2017-2019 годы</a:t>
            </a:r>
            <a:endParaRPr lang="ru-RU" sz="2200" b="1"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214282" y="1357298"/>
          <a:ext cx="8715435" cy="4343400"/>
        </p:xfrm>
        <a:graphic>
          <a:graphicData uri="http://schemas.openxmlformats.org/drawingml/2006/table">
            <a:tbl>
              <a:tblPr/>
              <a:tblGrid>
                <a:gridCol w="2366387"/>
                <a:gridCol w="3761876"/>
                <a:gridCol w="874657"/>
                <a:gridCol w="908624"/>
                <a:gridCol w="803891"/>
              </a:tblGrid>
              <a:tr h="184307">
                <a:tc>
                  <a:txBody>
                    <a:bodyPr/>
                    <a:lstStyle/>
                    <a:p>
                      <a:pPr algn="ctr" fontAlgn="t"/>
                      <a:r>
                        <a:rPr lang="ru-RU" sz="1400" b="1" i="0" u="none" strike="noStrike" dirty="0">
                          <a:solidFill>
                            <a:srgbClr val="000000"/>
                          </a:solidFill>
                          <a:latin typeface="Times New Roman"/>
                        </a:rPr>
                        <a:t>Ежемесячное пособие по уходу за ребенком в возрасте от полутора до трех лет</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ru-RU" sz="1400" b="1" i="0" u="none" strike="noStrike">
                          <a:solidFill>
                            <a:srgbClr val="000000"/>
                          </a:solidFill>
                          <a:latin typeface="Times New Roman"/>
                        </a:rPr>
                        <a:t>Ежемесячное пособие назначается и выплачивается в размере:   на первого ребенка - 3344,91 рублей;   на второго ребенка и последующих детей - 6689 рублей;</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118,90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118,90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118,90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2919">
                <a:tc rowSpan="6">
                  <a:txBody>
                    <a:bodyPr/>
                    <a:lstStyle/>
                    <a:p>
                      <a:pPr algn="ctr" fontAlgn="t"/>
                      <a:r>
                        <a:rPr lang="ru-RU" sz="1400" b="1" i="0" u="none" strike="noStrike" dirty="0">
                          <a:solidFill>
                            <a:srgbClr val="000000"/>
                          </a:solidFill>
                          <a:latin typeface="Times New Roman"/>
                        </a:rPr>
                        <a:t>Областное единовременное пособие при рождении ребенка</a:t>
                      </a:r>
                    </a:p>
                    <a:p>
                      <a:pPr algn="l" fontAlgn="b"/>
                      <a:r>
                        <a:rPr lang="ru-RU" sz="1400" b="1" i="0" u="none" strike="noStrike" dirty="0">
                          <a:solidFill>
                            <a:srgbClr val="000000"/>
                          </a:solidFill>
                          <a:latin typeface="Times New Roman"/>
                        </a:rPr>
                        <a:t> </a:t>
                      </a:r>
                    </a:p>
                    <a:p>
                      <a:pPr algn="l" fontAlgn="b"/>
                      <a:r>
                        <a:rPr lang="ru-RU" sz="1400" b="1" i="0" u="none" strike="noStrike" dirty="0">
                          <a:solidFill>
                            <a:srgbClr val="000000"/>
                          </a:solidFill>
                          <a:latin typeface="Times New Roman"/>
                        </a:rPr>
                        <a:t> </a:t>
                      </a:r>
                    </a:p>
                    <a:p>
                      <a:pPr algn="l" fontAlgn="b"/>
                      <a:r>
                        <a:rPr lang="ru-RU" sz="1400" b="1" i="0" u="none" strike="noStrike" dirty="0">
                          <a:solidFill>
                            <a:srgbClr val="000000"/>
                          </a:solidFill>
                          <a:latin typeface="Times New Roman"/>
                        </a:rPr>
                        <a:t> </a:t>
                      </a:r>
                    </a:p>
                    <a:p>
                      <a:pPr algn="l" fontAlgn="b"/>
                      <a:r>
                        <a:rPr lang="ru-RU" sz="1400" b="1" i="0" u="none" strike="noStrike" dirty="0">
                          <a:solidFill>
                            <a:srgbClr val="000000"/>
                          </a:solidFill>
                          <a:latin typeface="Times New Roman"/>
                        </a:rPr>
                        <a:t> </a:t>
                      </a:r>
                    </a:p>
                    <a:p>
                      <a:pPr algn="l" fontAlgn="b"/>
                      <a:r>
                        <a:rPr lang="ru-RU" sz="1400" b="1" i="0" u="none" strike="noStrike" dirty="0">
                          <a:solidFill>
                            <a:srgbClr val="000000"/>
                          </a:solidFill>
                          <a:latin typeface="Times New Roman"/>
                        </a:rPr>
                        <a:t> </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ru-RU" sz="1400" b="1" i="0" u="none" strike="noStrike" dirty="0">
                          <a:solidFill>
                            <a:srgbClr val="000000"/>
                          </a:solidFill>
                          <a:latin typeface="Times New Roman"/>
                        </a:rPr>
                        <a:t>Областное единовременное пособие назначается и выплачивается в размере:</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ru-RU" sz="1400" b="1" i="0" u="none" strike="noStrike">
                          <a:solidFill>
                            <a:srgbClr val="000000"/>
                          </a:solidFill>
                          <a:latin typeface="Times New Roman"/>
                        </a:rPr>
                        <a:t>865,30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ru-RU" sz="1400" b="1" i="0" u="none" strike="noStrike">
                          <a:solidFill>
                            <a:srgbClr val="000000"/>
                          </a:solidFill>
                          <a:latin typeface="Times New Roman"/>
                        </a:rPr>
                        <a:t>865,30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6">
                  <a:txBody>
                    <a:bodyPr/>
                    <a:lstStyle/>
                    <a:p>
                      <a:pPr algn="ctr" fontAlgn="ctr"/>
                      <a:r>
                        <a:rPr lang="ru-RU" sz="1400" b="1" i="0" u="none" strike="noStrike">
                          <a:solidFill>
                            <a:srgbClr val="000000"/>
                          </a:solidFill>
                          <a:latin typeface="Times New Roman"/>
                        </a:rPr>
                        <a:t>865,30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4818">
                <a:tc vMerge="1">
                  <a:txBody>
                    <a:bodyPr/>
                    <a:lstStyle/>
                    <a:p>
                      <a:pPr algn="l" fontAlgn="b"/>
                      <a:endParaRPr lang="ru-RU" sz="1400" b="0" i="0" u="none" strike="noStrike" dirty="0">
                        <a:solidFill>
                          <a:srgbClr val="000000"/>
                        </a:solidFill>
                        <a:latin typeface="Times New Roman"/>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при рождении первого ребенка - 2000 рублей;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68182">
                <a:tc vMerge="1">
                  <a:txBody>
                    <a:bodyPr/>
                    <a:lstStyle/>
                    <a:p>
                      <a:pPr algn="l" fontAlgn="b"/>
                      <a:endParaRPr lang="ru-RU" sz="1400" b="0" i="0" u="none" strike="noStrike" dirty="0">
                        <a:solidFill>
                          <a:srgbClr val="000000"/>
                        </a:solidFill>
                        <a:latin typeface="Times New Roman"/>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при рождении второго ребенка - 3000 рублей;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2344">
                <a:tc vMerge="1">
                  <a:txBody>
                    <a:bodyPr/>
                    <a:lstStyle/>
                    <a:p>
                      <a:pPr algn="l" fontAlgn="b"/>
                      <a:endParaRPr lang="ru-RU" sz="1400" b="0" i="0" u="none" strike="noStrike" dirty="0">
                        <a:solidFill>
                          <a:srgbClr val="000000"/>
                        </a:solidFill>
                        <a:latin typeface="Times New Roman"/>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при рождении третьего ребенка - 4000 рублей;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9606">
                <a:tc vMerge="1">
                  <a:txBody>
                    <a:bodyPr/>
                    <a:lstStyle/>
                    <a:p>
                      <a:pPr algn="l" fontAlgn="b"/>
                      <a:endParaRPr lang="ru-RU" sz="1400" b="0" i="0" u="none" strike="noStrike" dirty="0">
                        <a:solidFill>
                          <a:srgbClr val="000000"/>
                        </a:solidFill>
                        <a:latin typeface="Times New Roman"/>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при рождении четвертого ребенка - 5000 рублей;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34013">
                <a:tc vMerge="1">
                  <a:txBody>
                    <a:bodyPr/>
                    <a:lstStyle/>
                    <a:p>
                      <a:pPr algn="l" fontAlgn="b"/>
                      <a:endParaRPr lang="ru-RU" sz="1400" b="0" i="0" u="none" strike="noStrike" dirty="0">
                        <a:solidFill>
                          <a:srgbClr val="000000"/>
                        </a:solidFill>
                        <a:latin typeface="Times New Roman"/>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400" b="1" i="0" u="none" strike="noStrike" dirty="0">
                          <a:solidFill>
                            <a:srgbClr val="000000"/>
                          </a:solidFill>
                          <a:latin typeface="Times New Roman"/>
                        </a:rPr>
                        <a:t>   при рождении пятого ребенка и последующих детей - 6000 рублей</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541030">
                <a:tc>
                  <a:txBody>
                    <a:bodyPr/>
                    <a:lstStyle/>
                    <a:p>
                      <a:pPr algn="ctr" fontAlgn="t"/>
                      <a:r>
                        <a:rPr lang="ru-RU" sz="1400" b="1" i="0" u="none" strike="noStrike">
                          <a:solidFill>
                            <a:srgbClr val="000000"/>
                          </a:solidFill>
                          <a:latin typeface="Times New Roman"/>
                        </a:rPr>
                        <a:t> Ежемесячная денежная выплата гражданам, имеющим звание «Ветеран труда Челябинской области»</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ru-RU" sz="1400" b="1" i="0" u="none" strike="noStrike">
                          <a:solidFill>
                            <a:srgbClr val="000000"/>
                          </a:solidFill>
                          <a:latin typeface="Times New Roman"/>
                        </a:rPr>
                        <a:t>Ветеранам труда Челябинской области предоставляется ежемесячная денежная выплата в размере:</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14 111,10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14 111,10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14 111,10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48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20483"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20484" name="Прямоугольник 7"/>
          <p:cNvSpPr>
            <a:spLocks noChangeArrowheads="1"/>
          </p:cNvSpPr>
          <p:nvPr/>
        </p:nvSpPr>
        <p:spPr bwMode="auto">
          <a:xfrm>
            <a:off x="857250" y="1143000"/>
            <a:ext cx="7429500" cy="366713"/>
          </a:xfrm>
          <a:prstGeom prst="rect">
            <a:avLst/>
          </a:prstGeom>
          <a:noFill/>
          <a:ln w="9525">
            <a:noFill/>
            <a:miter lim="800000"/>
            <a:headEnd/>
            <a:tailEnd/>
          </a:ln>
        </p:spPr>
        <p:txBody>
          <a:bodyPr>
            <a:spAutoFit/>
          </a:bodyPr>
          <a:lstStyle/>
          <a:p>
            <a:pPr algn="ctr"/>
            <a:endParaRPr lang="ru-RU" altLang="ru-RU" sz="1800" b="1">
              <a:solidFill>
                <a:srgbClr val="000000"/>
              </a:solidFill>
              <a:latin typeface="Times New Roman Cyr" pitchFamily="18" charset="0"/>
              <a:cs typeface="Times New Roman Cyr" pitchFamily="18" charset="0"/>
            </a:endParaRPr>
          </a:p>
        </p:txBody>
      </p:sp>
      <p:graphicFrame>
        <p:nvGraphicFramePr>
          <p:cNvPr id="7" name="Содержимое 6"/>
          <p:cNvGraphicFramePr>
            <a:graphicFrameLocks noGrp="1"/>
          </p:cNvGraphicFramePr>
          <p:nvPr/>
        </p:nvGraphicFramePr>
        <p:xfrm>
          <a:off x="457200" y="2549525"/>
          <a:ext cx="8002588" cy="3329231"/>
        </p:xfrm>
        <a:graphic>
          <a:graphicData uri="http://schemas.openxmlformats.org/drawingml/2006/table">
            <a:tbl>
              <a:tblPr/>
              <a:tblGrid>
                <a:gridCol w="5483225"/>
                <a:gridCol w="1223963"/>
                <a:gridCol w="1295400"/>
              </a:tblGrid>
              <a:tr h="1350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700" b="1" i="0" u="none" strike="noStrike" cap="none" normalizeH="0" baseline="0" dirty="0" smtClean="0">
                        <a:ln>
                          <a:noFill/>
                        </a:ln>
                        <a:solidFill>
                          <a:srgbClr val="E6B9B8"/>
                        </a:solidFill>
                        <a:effectLst/>
                        <a:latin typeface="Times New Roman" pitchFamily="18" charset="0"/>
                        <a:cs typeface="Times New Roman" pitchFamily="18" charset="0"/>
                      </a:endParaRP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FFFFFF"/>
                          </a:solidFill>
                          <a:effectLst/>
                          <a:latin typeface="Times New Roman" pitchFamily="18" charset="0"/>
                          <a:cs typeface="Times New Roman" pitchFamily="18" charset="0"/>
                        </a:rPr>
                        <a:t>Январь-сентябрь 2016 года</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FFFFFF"/>
                          </a:solidFill>
                          <a:effectLst/>
                          <a:latin typeface="Times New Roman" pitchFamily="18" charset="0"/>
                          <a:cs typeface="Times New Roman" pitchFamily="18" charset="0"/>
                        </a:rPr>
                        <a:t>В % к январю-сентябрю 2016 года</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dirty="0" smtClean="0">
                          <a:ln>
                            <a:noFill/>
                          </a:ln>
                          <a:solidFill>
                            <a:srgbClr val="000000"/>
                          </a:solidFill>
                          <a:effectLst/>
                          <a:latin typeface="Times New Roman" pitchFamily="18" charset="0"/>
                          <a:cs typeface="Times New Roman" pitchFamily="18" charset="0"/>
                        </a:rPr>
                        <a:t>Индекс промышленного производства , % </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     х</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131,8</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444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000000"/>
                          </a:solidFill>
                          <a:effectLst/>
                          <a:latin typeface="Times New Roman" pitchFamily="18" charset="0"/>
                          <a:cs typeface="Times New Roman" pitchFamily="18" charset="0"/>
                        </a:rPr>
                        <a:t>Инвестиции в основной капитал, млн.руб.</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59,56</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109,1</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000000"/>
                          </a:solidFill>
                          <a:effectLst/>
                          <a:latin typeface="Times New Roman" pitchFamily="18" charset="0"/>
                          <a:cs typeface="Times New Roman" pitchFamily="18" charset="0"/>
                        </a:rPr>
                        <a:t>Ввод жилья, кв.метров</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954</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18,0</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429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000000"/>
                          </a:solidFill>
                          <a:effectLst/>
                          <a:latin typeface="Times New Roman" pitchFamily="18" charset="0"/>
                          <a:cs typeface="Times New Roman" pitchFamily="18" charset="0"/>
                        </a:rPr>
                        <a:t>Среднемесячная заработная плата, руб.</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22034,4</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110,7</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032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rgbClr val="000000"/>
                          </a:solidFill>
                          <a:effectLst/>
                          <a:latin typeface="Times New Roman" pitchFamily="18" charset="0"/>
                          <a:cs typeface="Times New Roman" pitchFamily="18" charset="0"/>
                        </a:rPr>
                        <a:t>Уровень зарегистрированной безработицы к экономически активному населению, %</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smtClean="0">
                          <a:ln>
                            <a:noFill/>
                          </a:ln>
                          <a:solidFill>
                            <a:schemeClr val="tx1"/>
                          </a:solidFill>
                          <a:effectLst/>
                          <a:latin typeface="Times New Roman" pitchFamily="18" charset="0"/>
                          <a:cs typeface="Times New Roman" pitchFamily="18" charset="0"/>
                        </a:rPr>
                        <a:t>     4,8</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700" b="1" i="0" u="none" strike="noStrike" cap="none" normalizeH="0" baseline="0" dirty="0" smtClean="0">
                          <a:ln>
                            <a:noFill/>
                          </a:ln>
                          <a:solidFill>
                            <a:schemeClr val="tx1"/>
                          </a:solidFill>
                          <a:effectLst/>
                          <a:latin typeface="Times New Roman" pitchFamily="18" charset="0"/>
                          <a:cs typeface="Times New Roman" pitchFamily="18" charset="0"/>
                        </a:rPr>
                        <a:t>120,0</a:t>
                      </a:r>
                    </a:p>
                  </a:txBody>
                  <a:tcPr marL="91433" marR="91433" marT="42215" marB="4221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20515" name="Текст 2"/>
          <p:cNvSpPr txBox="1">
            <a:spLocks/>
          </p:cNvSpPr>
          <p:nvPr/>
        </p:nvSpPr>
        <p:spPr bwMode="auto">
          <a:xfrm>
            <a:off x="500063" y="1428750"/>
            <a:ext cx="7920037" cy="708025"/>
          </a:xfrm>
          <a:prstGeom prst="rect">
            <a:avLst/>
          </a:prstGeom>
          <a:noFill/>
          <a:ln w="9525">
            <a:noFill/>
            <a:miter lim="800000"/>
            <a:headEnd/>
            <a:tailEnd/>
          </a:ln>
        </p:spPr>
        <p:txBody>
          <a:bodyPr/>
          <a:lstStyle/>
          <a:p>
            <a:pPr marL="342900" indent="-342900">
              <a:lnSpc>
                <a:spcPct val="80000"/>
              </a:lnSpc>
              <a:spcBef>
                <a:spcPct val="20000"/>
              </a:spcBef>
              <a:buFont typeface="Wingdings 2" pitchFamily="18" charset="2"/>
              <a:buNone/>
            </a:pPr>
            <a:endParaRPr lang="ru-RU" sz="500" b="1">
              <a:latin typeface="Times New Roman" pitchFamily="18" charset="0"/>
              <a:cs typeface="Times New Roman" pitchFamily="18" charset="0"/>
            </a:endParaRPr>
          </a:p>
          <a:p>
            <a:pPr marL="342900" indent="-342900" algn="just">
              <a:lnSpc>
                <a:spcPct val="80000"/>
              </a:lnSpc>
              <a:spcBef>
                <a:spcPct val="20000"/>
              </a:spcBef>
              <a:buFont typeface="Wingdings 2" pitchFamily="18" charset="2"/>
              <a:buNone/>
            </a:pPr>
            <a:r>
              <a:rPr lang="ru-RU" sz="2000" b="1">
                <a:latin typeface="Times New Roman" pitchFamily="18" charset="0"/>
                <a:cs typeface="Times New Roman" pitchFamily="18" charset="0"/>
              </a:rPr>
              <a:t>Прогноз разработан на основе отчетных данных 2016 года, с учетом основных тенденций 9–ти месяцев 2017 года</a:t>
            </a:r>
          </a:p>
          <a:p>
            <a:pPr marL="342900" indent="-342900" algn="ctr">
              <a:lnSpc>
                <a:spcPct val="80000"/>
              </a:lnSpc>
              <a:spcBef>
                <a:spcPct val="20000"/>
              </a:spcBef>
              <a:buFont typeface="Wingdings 2" pitchFamily="18" charset="2"/>
              <a:buNone/>
            </a:pPr>
            <a:endParaRPr lang="ru-RU" sz="2000" b="1">
              <a:latin typeface="Times New Roman" pitchFamily="18" charset="0"/>
              <a:cs typeface="Times New Roman" pitchFamily="18" charset="0"/>
            </a:endParaRPr>
          </a:p>
          <a:p>
            <a:pPr marL="342900" indent="-342900">
              <a:lnSpc>
                <a:spcPct val="80000"/>
              </a:lnSpc>
              <a:spcBef>
                <a:spcPct val="20000"/>
              </a:spcBef>
              <a:buFont typeface="Wingdings 2" pitchFamily="18" charset="2"/>
              <a:buNone/>
            </a:pPr>
            <a:endParaRPr lang="ru-RU" sz="1100" b="1">
              <a:latin typeface="Times New Roman" pitchFamily="18" charset="0"/>
              <a:cs typeface="Times New Roman"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14313"/>
            <a:ext cx="7929563" cy="830997"/>
          </a:xfrm>
          <a:prstGeom prst="rect">
            <a:avLst/>
          </a:prstGeom>
          <a:noFill/>
          <a:ln w="9525">
            <a:noFill/>
            <a:miter lim="800000"/>
            <a:headEnd/>
            <a:tailEnd/>
          </a:ln>
        </p:spPr>
        <p:txBody>
          <a:bodyPr anchor="ctr">
            <a:spAutoFit/>
          </a:bodyPr>
          <a:lstStyle/>
          <a:p>
            <a:pPr algn="ctr"/>
            <a:r>
              <a:rPr lang="ru-RU" sz="2400" b="1" dirty="0" smtClean="0">
                <a:latin typeface="Times New Roman" pitchFamily="18" charset="0"/>
                <a:cs typeface="Times New Roman" pitchFamily="18" charset="0"/>
              </a:rPr>
              <a:t>Публичные нормативные обязательства на 2017-2019 годы</a:t>
            </a:r>
            <a:endParaRPr lang="ru-RU" sz="2200" b="1" dirty="0">
              <a:latin typeface="Times New Roman" pitchFamily="18" charset="0"/>
              <a:cs typeface="Times New Roman" pitchFamily="18" charset="0"/>
            </a:endParaRPr>
          </a:p>
        </p:txBody>
      </p:sp>
      <p:graphicFrame>
        <p:nvGraphicFramePr>
          <p:cNvPr id="7" name="Таблица 6"/>
          <p:cNvGraphicFramePr>
            <a:graphicFrameLocks noGrp="1"/>
          </p:cNvGraphicFramePr>
          <p:nvPr/>
        </p:nvGraphicFramePr>
        <p:xfrm>
          <a:off x="142844" y="1357298"/>
          <a:ext cx="8786876" cy="4958784"/>
        </p:xfrm>
        <a:graphic>
          <a:graphicData uri="http://schemas.openxmlformats.org/drawingml/2006/table">
            <a:tbl>
              <a:tblPr/>
              <a:tblGrid>
                <a:gridCol w="2286016"/>
                <a:gridCol w="4357718"/>
                <a:gridCol w="714380"/>
                <a:gridCol w="785818"/>
                <a:gridCol w="642944"/>
              </a:tblGrid>
              <a:tr h="680935">
                <a:tc rowSpan="4">
                  <a:txBody>
                    <a:bodyPr/>
                    <a:lstStyle/>
                    <a:p>
                      <a:pPr algn="ctr" fontAlgn="t"/>
                      <a:r>
                        <a:rPr lang="ru-RU" sz="1200" b="1" i="0" u="none" strike="noStrike" dirty="0">
                          <a:solidFill>
                            <a:srgbClr val="000000"/>
                          </a:solidFill>
                          <a:latin typeface="Times New Roman" pitchFamily="18" charset="0"/>
                          <a:cs typeface="Times New Roman" pitchFamily="18" charset="0"/>
                        </a:rPr>
                        <a:t> Ежемесячная денежная выплата и ежемесячное вознаграждение на содержание детей-сирот и детей, оставшихся без попечения родителей, переданных под опеку (попечительство) и на воспитание в приемные семьи</a:t>
                      </a: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ru-RU" sz="1200" b="1" i="0" u="none" strike="noStrike">
                          <a:solidFill>
                            <a:srgbClr val="000000"/>
                          </a:solidFill>
                          <a:latin typeface="Times New Roman" pitchFamily="18" charset="0"/>
                          <a:cs typeface="Times New Roman" pitchFamily="18" charset="0"/>
                        </a:rPr>
                        <a:t>1. Денежные средства на содержание детей-сирот и детей, оставшихся без попечения родителей, переданных под опеку (попечительство) и на воспитание в приемные семьи, выплачиваются ежемесячно в размере 5051 рубль на одного ребенка. Данный размер денежных средств подлежит индексации в соответствии с нормативным правовым актом Челябинской области.</a:t>
                      </a: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t"/>
                      <a:r>
                        <a:rPr lang="ru-RU" sz="1200" b="1" i="0" u="none" strike="noStrike" dirty="0">
                          <a:solidFill>
                            <a:srgbClr val="000000"/>
                          </a:solidFill>
                          <a:latin typeface="Times New Roman" pitchFamily="18" charset="0"/>
                          <a:cs typeface="Times New Roman" pitchFamily="18" charset="0"/>
                        </a:rPr>
                        <a:t>9 210,00</a:t>
                      </a:r>
                    </a:p>
                    <a:p>
                      <a:pPr algn="ctr" fontAlgn="t"/>
                      <a:r>
                        <a:rPr lang="ru-RU" sz="1200" b="1" i="0" u="none" strike="noStrike" dirty="0">
                          <a:solidFill>
                            <a:srgbClr val="000000"/>
                          </a:solidFill>
                          <a:latin typeface="Times New Roman" pitchFamily="18" charset="0"/>
                          <a:cs typeface="Times New Roman" pitchFamily="18" charset="0"/>
                        </a:rPr>
                        <a:t> </a:t>
                      </a:r>
                    </a:p>
                    <a:p>
                      <a:pPr algn="ctr" fontAlgn="t"/>
                      <a:r>
                        <a:rPr lang="ru-RU" sz="1200" b="1" i="0" u="none" strike="noStrike" dirty="0">
                          <a:solidFill>
                            <a:srgbClr val="000000"/>
                          </a:solidFill>
                          <a:latin typeface="Times New Roman" pitchFamily="18" charset="0"/>
                          <a:cs typeface="Times New Roman" pitchFamily="18" charset="0"/>
                        </a:rPr>
                        <a:t> </a:t>
                      </a:r>
                    </a:p>
                    <a:p>
                      <a:pPr algn="ctr" fontAlgn="t"/>
                      <a:r>
                        <a:rPr lang="ru-RU" sz="1200" b="1" i="0" u="none" strike="noStrike" dirty="0">
                          <a:solidFill>
                            <a:srgbClr val="000000"/>
                          </a:solidFill>
                          <a:latin typeface="Times New Roman" pitchFamily="18" charset="0"/>
                          <a:cs typeface="Times New Roman" pitchFamily="18" charset="0"/>
                        </a:rPr>
                        <a:t> </a:t>
                      </a: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t"/>
                      <a:r>
                        <a:rPr lang="ru-RU" sz="1200" b="1" i="0" u="none" strike="noStrike" dirty="0">
                          <a:solidFill>
                            <a:srgbClr val="000000"/>
                          </a:solidFill>
                          <a:latin typeface="Times New Roman" pitchFamily="18" charset="0"/>
                          <a:cs typeface="Times New Roman" pitchFamily="18" charset="0"/>
                        </a:rPr>
                        <a:t>9 244,30</a:t>
                      </a:r>
                    </a:p>
                    <a:p>
                      <a:pPr algn="ctr" fontAlgn="t"/>
                      <a:r>
                        <a:rPr lang="ru-RU" sz="1200" b="1" i="0" u="none" strike="noStrike" dirty="0">
                          <a:solidFill>
                            <a:srgbClr val="000000"/>
                          </a:solidFill>
                          <a:latin typeface="Times New Roman" pitchFamily="18" charset="0"/>
                          <a:cs typeface="Times New Roman" pitchFamily="18" charset="0"/>
                        </a:rPr>
                        <a:t> </a:t>
                      </a:r>
                    </a:p>
                    <a:p>
                      <a:pPr algn="ctr" fontAlgn="t"/>
                      <a:r>
                        <a:rPr lang="ru-RU" sz="1200" b="1" i="0" u="none" strike="noStrike" dirty="0">
                          <a:solidFill>
                            <a:srgbClr val="000000"/>
                          </a:solidFill>
                          <a:latin typeface="Times New Roman" pitchFamily="18" charset="0"/>
                          <a:cs typeface="Times New Roman" pitchFamily="18" charset="0"/>
                        </a:rPr>
                        <a:t> </a:t>
                      </a:r>
                    </a:p>
                    <a:p>
                      <a:pPr algn="ctr" fontAlgn="t"/>
                      <a:r>
                        <a:rPr lang="ru-RU" sz="1200" b="1" i="0" u="none" strike="noStrike" dirty="0">
                          <a:solidFill>
                            <a:srgbClr val="000000"/>
                          </a:solidFill>
                          <a:latin typeface="Times New Roman" pitchFamily="18" charset="0"/>
                          <a:cs typeface="Times New Roman" pitchFamily="18" charset="0"/>
                        </a:rPr>
                        <a:t> </a:t>
                      </a: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algn="ctr" fontAlgn="t"/>
                      <a:r>
                        <a:rPr lang="ru-RU" sz="1200" b="1" i="0" u="none" strike="noStrike" dirty="0">
                          <a:solidFill>
                            <a:srgbClr val="000000"/>
                          </a:solidFill>
                          <a:latin typeface="Times New Roman" pitchFamily="18" charset="0"/>
                          <a:cs typeface="Times New Roman" pitchFamily="18" charset="0"/>
                        </a:rPr>
                        <a:t>9 227,10</a:t>
                      </a:r>
                    </a:p>
                    <a:p>
                      <a:pPr algn="ctr" fontAlgn="t"/>
                      <a:r>
                        <a:rPr lang="ru-RU" sz="1200" b="1" i="0" u="none" strike="noStrike" dirty="0">
                          <a:solidFill>
                            <a:srgbClr val="000000"/>
                          </a:solidFill>
                          <a:latin typeface="Times New Roman" pitchFamily="18" charset="0"/>
                          <a:cs typeface="Times New Roman" pitchFamily="18" charset="0"/>
                        </a:rPr>
                        <a:t> </a:t>
                      </a:r>
                    </a:p>
                    <a:p>
                      <a:pPr algn="ctr" fontAlgn="t"/>
                      <a:r>
                        <a:rPr lang="ru-RU" sz="1200" b="1" i="0" u="none" strike="noStrike" dirty="0">
                          <a:solidFill>
                            <a:srgbClr val="000000"/>
                          </a:solidFill>
                          <a:latin typeface="Times New Roman" pitchFamily="18" charset="0"/>
                          <a:cs typeface="Times New Roman" pitchFamily="18" charset="0"/>
                        </a:rPr>
                        <a:t> </a:t>
                      </a: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92231">
                <a:tc vMerge="1">
                  <a:txBody>
                    <a:bodyPr/>
                    <a:lstStyle/>
                    <a:p>
                      <a:pPr algn="l"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1" i="0" u="none" strike="noStrike" dirty="0">
                          <a:solidFill>
                            <a:srgbClr val="000000"/>
                          </a:solidFill>
                          <a:latin typeface="Times New Roman" pitchFamily="18" charset="0"/>
                          <a:cs typeface="Times New Roman" pitchFamily="18" charset="0"/>
                        </a:rPr>
                        <a:t>2. Размер ежемесячного вознаграждения за воспитание одного приемного ребенка составляет 5 315,0 рублей, выплачивается с учетом районного коэффициента. Размер ежемесячного вознаграждения увеличивается в случае принятия нормативного правового акта Челябинской области, влекущего увеличение оплаты труда воспитателей - работников областных государственных учреждений.</a:t>
                      </a:r>
                    </a:p>
                  </a:txBody>
                  <a:tcPr marL="5256" marR="5256" marT="52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88277">
                <a:tc vMerge="1">
                  <a:txBody>
                    <a:bodyPr/>
                    <a:lstStyle/>
                    <a:p>
                      <a:pPr algn="l" fontAlgn="b"/>
                      <a:endParaRPr lang="ru-RU" sz="1200" b="0" i="0" u="none" strike="noStrike" dirty="0">
                        <a:solidFill>
                          <a:srgbClr val="000000"/>
                        </a:solidFill>
                        <a:latin typeface="Times New Roman" pitchFamily="18" charset="0"/>
                        <a:cs typeface="Times New Roman" pitchFamily="18" charset="0"/>
                      </a:endParaRPr>
                    </a:p>
                  </a:txBody>
                  <a:tcPr marL="5256" marR="5256" marT="52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1" i="0" u="none" strike="noStrike" dirty="0">
                          <a:solidFill>
                            <a:srgbClr val="000000"/>
                          </a:solidFill>
                          <a:latin typeface="Times New Roman" pitchFamily="18" charset="0"/>
                          <a:cs typeface="Times New Roman" pitchFamily="18" charset="0"/>
                        </a:rPr>
                        <a:t>Размер ежемесячного вознаграждения увеличивается на 15% за воспитание каждого следующего ребенка, принятого на воспитание в приемную семью, на 20% - за воспитание каждого ребенка, принятого в приемную семью, не достигшего трехлетнего возраста, ребенка-инвалида, ребенка с ограниченными возможностями здоровья. </a:t>
                      </a:r>
                    </a:p>
                  </a:txBody>
                  <a:tcPr marL="5256" marR="5256" marT="52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7145">
                <a:tc vMerge="1">
                  <a:txBody>
                    <a:bodyPr/>
                    <a:lstStyle/>
                    <a:p>
                      <a:pPr algn="l" fontAlgn="b"/>
                      <a:endParaRPr lang="ru-RU" sz="1200" b="0" i="0" u="none" strike="noStrike" dirty="0">
                        <a:solidFill>
                          <a:srgbClr val="000000"/>
                        </a:solidFill>
                        <a:latin typeface="Times New Roman" pitchFamily="18" charset="0"/>
                        <a:cs typeface="Times New Roman" pitchFamily="18" charset="0"/>
                      </a:endParaRPr>
                    </a:p>
                  </a:txBody>
                  <a:tcPr marL="5256" marR="5256" marT="52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ru-RU" sz="1200" b="1" i="0" u="none" strike="noStrike" dirty="0">
                          <a:solidFill>
                            <a:srgbClr val="000000"/>
                          </a:solidFill>
                          <a:latin typeface="Times New Roman" pitchFamily="18" charset="0"/>
                          <a:cs typeface="Times New Roman" pitchFamily="18" charset="0"/>
                        </a:rPr>
                        <a:t>3. Возмещение расходов по оплате курсов по подготовке к поступлению в учреждения среднего или высшего профессионального образования осуществляется в размере их фактической стоимости, но не более 2 339 рублей и подлежит ежегодной индексации на величину индекса-дефлятора, установленного уполномоченным органом исполнительной власти Челябинской области.</a:t>
                      </a:r>
                    </a:p>
                  </a:txBody>
                  <a:tcPr marL="5256" marR="5256" marT="52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t"/>
                      <a:endParaRPr lang="ru-RU" sz="1200" b="0" i="0" u="none" strike="noStrike" dirty="0">
                        <a:solidFill>
                          <a:srgbClr val="000000"/>
                        </a:solidFill>
                        <a:latin typeface="Times New Roman" pitchFamily="18" charset="0"/>
                        <a:cs typeface="Times New Roman" pitchFamily="18" charset="0"/>
                      </a:endParaRPr>
                    </a:p>
                  </a:txBody>
                  <a:tcPr marL="5256" marR="5256" marT="5256"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58722" name="Picture 17" descr="Untitled-2"/>
          <p:cNvPicPr>
            <a:picLocks noChangeAspect="1" noChangeArrowheads="1"/>
          </p:cNvPicPr>
          <p:nvPr/>
        </p:nvPicPr>
        <p:blipFill>
          <a:blip r:embed="rId3"/>
          <a:srcRect/>
          <a:stretch>
            <a:fillRect/>
          </a:stretch>
        </p:blipFill>
        <p:spPr bwMode="auto">
          <a:xfrm>
            <a:off x="127000" y="136525"/>
            <a:ext cx="873125" cy="1077913"/>
          </a:xfrm>
          <a:prstGeom prst="rect">
            <a:avLst/>
          </a:prstGeom>
          <a:noFill/>
          <a:ln w="9525">
            <a:noFill/>
            <a:miter lim="800000"/>
            <a:headEnd/>
            <a:tailEnd/>
          </a:ln>
        </p:spPr>
      </p:pic>
      <p:sp>
        <p:nvSpPr>
          <p:cNvPr id="158723" name="Rectangle 1"/>
          <p:cNvSpPr>
            <a:spLocks noChangeArrowheads="1"/>
          </p:cNvSpPr>
          <p:nvPr/>
        </p:nvSpPr>
        <p:spPr bwMode="auto">
          <a:xfrm>
            <a:off x="1000125" y="214313"/>
            <a:ext cx="7929563" cy="461665"/>
          </a:xfrm>
          <a:prstGeom prst="rect">
            <a:avLst/>
          </a:prstGeom>
          <a:noFill/>
          <a:ln w="9525">
            <a:noFill/>
            <a:miter lim="800000"/>
            <a:headEnd/>
            <a:tailEnd/>
          </a:ln>
        </p:spPr>
        <p:txBody>
          <a:bodyPr anchor="ctr">
            <a:spAutoFit/>
          </a:bodyPr>
          <a:lstStyle/>
          <a:p>
            <a:pPr algn="ctr"/>
            <a:r>
              <a:rPr lang="ru-RU" sz="2400" dirty="0" smtClean="0">
                <a:latin typeface="Times New Roman" pitchFamily="18" charset="0"/>
                <a:cs typeface="Times New Roman" pitchFamily="18" charset="0"/>
              </a:rPr>
              <a:t>Публичные нормативные обязательства на 2017-2019 годы</a:t>
            </a:r>
            <a:endParaRPr lang="ru-RU" sz="2200" b="1" dirty="0">
              <a:latin typeface="Times New Roman" pitchFamily="18" charset="0"/>
              <a:cs typeface="Times New Roman" pitchFamily="18" charset="0"/>
            </a:endParaRPr>
          </a:p>
        </p:txBody>
      </p:sp>
      <p:graphicFrame>
        <p:nvGraphicFramePr>
          <p:cNvPr id="6" name="Таблица 5"/>
          <p:cNvGraphicFramePr>
            <a:graphicFrameLocks noGrp="1"/>
          </p:cNvGraphicFramePr>
          <p:nvPr/>
        </p:nvGraphicFramePr>
        <p:xfrm>
          <a:off x="142844" y="1420953"/>
          <a:ext cx="8715468" cy="4937005"/>
        </p:xfrm>
        <a:graphic>
          <a:graphicData uri="http://schemas.openxmlformats.org/drawingml/2006/table">
            <a:tbl>
              <a:tblPr/>
              <a:tblGrid>
                <a:gridCol w="2714644"/>
                <a:gridCol w="3571900"/>
                <a:gridCol w="857256"/>
                <a:gridCol w="767773"/>
                <a:gridCol w="803895"/>
              </a:tblGrid>
              <a:tr h="891807">
                <a:tc>
                  <a:txBody>
                    <a:bodyPr/>
                    <a:lstStyle/>
                    <a:p>
                      <a:pPr algn="ctr" fontAlgn="t"/>
                      <a:r>
                        <a:rPr lang="ru-RU" sz="1400" b="1" i="0" u="none" strike="noStrike" dirty="0">
                          <a:solidFill>
                            <a:srgbClr val="000000"/>
                          </a:solidFill>
                          <a:latin typeface="Times New Roman"/>
                        </a:rPr>
                        <a:t>Ежемесячная надбавка к пенсии гражданам, удостоенным звания «Почетный гражданин г. Усть-Катава», «Почетный гражданин  Усть-Катавского городского округа"</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a:solidFill>
                            <a:srgbClr val="000000"/>
                          </a:solidFill>
                          <a:latin typeface="Times New Roman"/>
                        </a:rPr>
                        <a:t>Ежемесячная надбавка к пенсии составляет 4200,0 руб.</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358,50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358,50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358,50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03698">
                <a:tc>
                  <a:txBody>
                    <a:bodyPr/>
                    <a:lstStyle/>
                    <a:p>
                      <a:pPr algn="ctr" fontAlgn="t"/>
                      <a:r>
                        <a:rPr lang="ru-RU" sz="1400" b="1" i="0" u="none" strike="noStrike">
                          <a:solidFill>
                            <a:srgbClr val="000000"/>
                          </a:solidFill>
                          <a:latin typeface="Times New Roman"/>
                        </a:rPr>
                        <a:t>Единовременная денежная выплата  гражданам, награжденным Почетной грамотой Собрания депутатов Усть-Катавского городского округа</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dirty="0">
                          <a:solidFill>
                            <a:srgbClr val="000000"/>
                          </a:solidFill>
                          <a:latin typeface="Times New Roman"/>
                        </a:rPr>
                        <a:t>Почетные грамоты – до 3,0 тыс. руб. Почетные грамоты в области территориального общественного самоуправления по 1,0 тыс. руб.</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180,50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180,50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180,50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37228">
                <a:tc>
                  <a:txBody>
                    <a:bodyPr/>
                    <a:lstStyle/>
                    <a:p>
                      <a:pPr algn="ctr" fontAlgn="t"/>
                      <a:r>
                        <a:rPr lang="ru-RU" sz="1400" b="1" i="0" u="none" strike="noStrike">
                          <a:solidFill>
                            <a:srgbClr val="000000"/>
                          </a:solidFill>
                          <a:latin typeface="Times New Roman"/>
                        </a:rPr>
                        <a:t>Единовременная денежная выплата гражданам, удостоенным звания "Почетный гражданин Усть-Катавского городского округа"</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dirty="0">
                          <a:solidFill>
                            <a:srgbClr val="000000"/>
                          </a:solidFill>
                          <a:latin typeface="Times New Roman"/>
                        </a:rPr>
                        <a:t>Единовременная ден.премия-10,0 тыс.руб. Нагрудная алая лента с надписью, специальный диплом - 1,0 тыс.руб.</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12,00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12,00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a:solidFill>
                            <a:srgbClr val="000000"/>
                          </a:solidFill>
                          <a:latin typeface="Times New Roman"/>
                        </a:rPr>
                        <a:t>12,00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743173">
                <a:tc>
                  <a:txBody>
                    <a:bodyPr/>
                    <a:lstStyle/>
                    <a:p>
                      <a:pPr algn="ctr" fontAlgn="t"/>
                      <a:r>
                        <a:rPr lang="ru-RU" sz="1400" b="1" i="0" u="none" strike="noStrike">
                          <a:solidFill>
                            <a:srgbClr val="000000"/>
                          </a:solidFill>
                          <a:latin typeface="Times New Roman"/>
                        </a:rPr>
                        <a:t>Единовременная денежная выплата награжденным Почетной грамотой и Благодарностью Главы Усть-Катавского городского округа</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ru-RU" sz="1400" b="1" i="0" u="none" strike="noStrike">
                          <a:solidFill>
                            <a:srgbClr val="000000"/>
                          </a:solidFill>
                          <a:latin typeface="Times New Roman"/>
                        </a:rPr>
                        <a:t>Почетные грамоты – до 3,0 тыс. руб. Благодарственное письмо - 1,0 тыс. руб.</a:t>
                      </a:r>
                    </a:p>
                  </a:txBody>
                  <a:tcPr marL="5945" marR="5945" marT="594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200,00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200,00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200,00</a:t>
                      </a:r>
                    </a:p>
                  </a:txBody>
                  <a:tcPr marL="5945" marR="5945" marT="594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8635">
                <a:tc>
                  <a:txBody>
                    <a:bodyPr/>
                    <a:lstStyle/>
                    <a:p>
                      <a:pPr algn="ctr" fontAlgn="b"/>
                      <a:r>
                        <a:rPr lang="ru-RU" sz="1400" b="1" i="0" u="none" strike="noStrike" dirty="0">
                          <a:solidFill>
                            <a:srgbClr val="000000"/>
                          </a:solidFill>
                          <a:latin typeface="Times New Roman"/>
                        </a:rPr>
                        <a:t> </a:t>
                      </a:r>
                    </a:p>
                  </a:txBody>
                  <a:tcPr marL="5945" marR="5945" marT="594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1" i="0" u="none" strike="noStrike">
                          <a:solidFill>
                            <a:srgbClr val="000000"/>
                          </a:solidFill>
                          <a:latin typeface="Times New Roman"/>
                        </a:rPr>
                        <a:t> </a:t>
                      </a:r>
                    </a:p>
                  </a:txBody>
                  <a:tcPr marL="5945" marR="5945" marT="594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1" i="0" u="none" strike="noStrike">
                          <a:solidFill>
                            <a:srgbClr val="000000"/>
                          </a:solidFill>
                          <a:latin typeface="Times New Roman"/>
                        </a:rPr>
                        <a:t>65 163,60</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1" i="0" u="none" strike="noStrike">
                          <a:solidFill>
                            <a:srgbClr val="000000"/>
                          </a:solidFill>
                          <a:latin typeface="Times New Roman"/>
                        </a:rPr>
                        <a:t>65 197,90</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400" b="1" i="0" u="none" strike="noStrike" dirty="0">
                          <a:solidFill>
                            <a:srgbClr val="000000"/>
                          </a:solidFill>
                          <a:latin typeface="Times New Roman"/>
                        </a:rPr>
                        <a:t>66 680,70</a:t>
                      </a:r>
                    </a:p>
                  </a:txBody>
                  <a:tcPr marL="5945" marR="5945" marT="59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918" name="Picture 17" descr="Untitled-2"/>
          <p:cNvPicPr>
            <a:picLocks noChangeAspect="1" noChangeArrowheads="1"/>
          </p:cNvPicPr>
          <p:nvPr/>
        </p:nvPicPr>
        <p:blipFill>
          <a:blip r:embed="rId4"/>
          <a:srcRect/>
          <a:stretch>
            <a:fillRect/>
          </a:stretch>
        </p:blipFill>
        <p:spPr bwMode="auto">
          <a:xfrm>
            <a:off x="127000" y="136525"/>
            <a:ext cx="873125" cy="1077913"/>
          </a:xfrm>
          <a:prstGeom prst="rect">
            <a:avLst/>
          </a:prstGeom>
          <a:noFill/>
          <a:ln w="9525">
            <a:noFill/>
            <a:miter lim="800000"/>
            <a:headEnd/>
            <a:tailEnd/>
          </a:ln>
        </p:spPr>
      </p:pic>
      <p:sp>
        <p:nvSpPr>
          <p:cNvPr id="38919" name="Rectangle 1"/>
          <p:cNvSpPr>
            <a:spLocks noChangeArrowheads="1"/>
          </p:cNvSpPr>
          <p:nvPr/>
        </p:nvSpPr>
        <p:spPr bwMode="auto">
          <a:xfrm>
            <a:off x="1000125" y="285750"/>
            <a:ext cx="8143875" cy="830263"/>
          </a:xfrm>
          <a:prstGeom prst="rect">
            <a:avLst/>
          </a:prstGeom>
          <a:noFill/>
          <a:ln w="9525">
            <a:noFill/>
            <a:miter lim="800000"/>
            <a:headEnd/>
            <a:tailEnd/>
          </a:ln>
        </p:spPr>
        <p:txBody>
          <a:bodyPr anchor="ctr">
            <a:spAutoFit/>
          </a:bodyPr>
          <a:lstStyle/>
          <a:p>
            <a:pPr algn="ctr"/>
            <a:r>
              <a:rPr lang="ru-RU" sz="2400" b="1">
                <a:latin typeface="Times New Roman" pitchFamily="18" charset="0"/>
                <a:cs typeface="Times New Roman" pitchFamily="18" charset="0"/>
              </a:rPr>
              <a:t>Показатели социально-экономического развития </a:t>
            </a:r>
          </a:p>
          <a:p>
            <a:pPr algn="ctr"/>
            <a:r>
              <a:rPr lang="ru-RU" sz="2400" b="1">
                <a:latin typeface="Times New Roman" pitchFamily="18" charset="0"/>
                <a:cs typeface="Times New Roman" pitchFamily="18" charset="0"/>
              </a:rPr>
              <a:t>Усть-Катавского городского округа</a:t>
            </a:r>
          </a:p>
        </p:txBody>
      </p:sp>
      <p:sp>
        <p:nvSpPr>
          <p:cNvPr id="38920" name="Прямоугольник 4"/>
          <p:cNvSpPr>
            <a:spLocks noChangeArrowheads="1"/>
          </p:cNvSpPr>
          <p:nvPr/>
        </p:nvSpPr>
        <p:spPr bwMode="auto">
          <a:xfrm>
            <a:off x="0" y="1323975"/>
            <a:ext cx="9144000" cy="457200"/>
          </a:xfrm>
          <a:prstGeom prst="rect">
            <a:avLst/>
          </a:prstGeom>
          <a:noFill/>
          <a:ln w="9525">
            <a:noFill/>
            <a:miter lim="800000"/>
            <a:headEnd/>
            <a:tailEnd/>
          </a:ln>
        </p:spPr>
        <p:txBody>
          <a:bodyPr>
            <a:spAutoFit/>
          </a:bodyPr>
          <a:lstStyle/>
          <a:p>
            <a:pPr algn="ctr"/>
            <a:endParaRPr lang="ru-RU" altLang="ru-RU" sz="2400" b="1">
              <a:solidFill>
                <a:srgbClr val="000000"/>
              </a:solidFill>
              <a:latin typeface="Times New Roman Cyr" pitchFamily="18" charset="0"/>
              <a:cs typeface="Times New Roman Cyr" pitchFamily="18" charset="0"/>
            </a:endParaRPr>
          </a:p>
        </p:txBody>
      </p:sp>
      <p:graphicFrame>
        <p:nvGraphicFramePr>
          <p:cNvPr id="38916" name="Object 4"/>
          <p:cNvGraphicFramePr>
            <a:graphicFrameLocks noChangeAspect="1"/>
          </p:cNvGraphicFramePr>
          <p:nvPr/>
        </p:nvGraphicFramePr>
        <p:xfrm>
          <a:off x="857250" y="2571750"/>
          <a:ext cx="7572375" cy="4073525"/>
        </p:xfrm>
        <a:graphic>
          <a:graphicData uri="http://schemas.openxmlformats.org/presentationml/2006/ole">
            <p:oleObj spid="_x0000_s38916" name="Лист с поддержкой макросов" r:id="rId5" imgW="5353006" imgH="2885954" progId="Excel.SheetMacroEnabled.12">
              <p:embed/>
            </p:oleObj>
          </a:graphicData>
        </a:graphic>
      </p:graphicFrame>
      <p:sp>
        <p:nvSpPr>
          <p:cNvPr id="38921" name="Прямоугольник 7"/>
          <p:cNvSpPr>
            <a:spLocks noChangeArrowheads="1"/>
          </p:cNvSpPr>
          <p:nvPr/>
        </p:nvSpPr>
        <p:spPr bwMode="auto">
          <a:xfrm>
            <a:off x="642938" y="1285875"/>
            <a:ext cx="8072437" cy="1016000"/>
          </a:xfrm>
          <a:prstGeom prst="rect">
            <a:avLst/>
          </a:prstGeom>
          <a:noFill/>
          <a:ln w="9525">
            <a:noFill/>
            <a:miter lim="800000"/>
            <a:headEnd/>
            <a:tailEnd/>
          </a:ln>
        </p:spPr>
        <p:txBody>
          <a:bodyPr>
            <a:spAutoFit/>
          </a:bodyPr>
          <a:lstStyle/>
          <a:p>
            <a:pPr algn="just"/>
            <a:r>
              <a:rPr lang="ru-RU" altLang="ru-RU" sz="2000" b="1">
                <a:solidFill>
                  <a:srgbClr val="000000"/>
                </a:solidFill>
                <a:latin typeface="Times New Roman Cyr" pitchFamily="18" charset="0"/>
                <a:cs typeface="Times New Roman Cyr" pitchFamily="18" charset="0"/>
              </a:rPr>
              <a:t>Объем отгруженных товаров собственного производства, выполненных  работ, услуг собственными силами по "чистым" видам деятельности* крупными и средними организациями</a:t>
            </a:r>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1958</TotalTime>
  <Words>5028</Words>
  <Application>Microsoft Office PowerPoint</Application>
  <PresentationFormat>Экран (4:3)</PresentationFormat>
  <Paragraphs>722</Paragraphs>
  <Slides>81</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3</vt:i4>
      </vt:variant>
      <vt:variant>
        <vt:lpstr>Заголовки слайдов</vt:lpstr>
      </vt:variant>
      <vt:variant>
        <vt:i4>81</vt:i4>
      </vt:variant>
    </vt:vector>
  </HeadingPairs>
  <TitlesOfParts>
    <vt:vector size="85" baseType="lpstr">
      <vt:lpstr>Тема Office</vt:lpstr>
      <vt:lpstr>Лист Microsoft Office Excel 97-2003</vt:lpstr>
      <vt:lpstr>Лист с поддержкой макросов</vt:lpstr>
      <vt:lpstr>Worksheet</vt:lpstr>
      <vt:lpstr>Бюджет Усть-Катавского городского округа на 2017 год и на плановый период 2018 и 2019 годов для граждан</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Непрограммные Расходы</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Бюджет  Усть-Катавского городского округа  на 2016 год для граждан</dc:title>
  <dc:creator>fin38u5</dc:creator>
  <cp:lastModifiedBy>fin38u5</cp:lastModifiedBy>
  <cp:revision>205</cp:revision>
  <dcterms:created xsi:type="dcterms:W3CDTF">2015-12-14T09:39:32Z</dcterms:created>
  <dcterms:modified xsi:type="dcterms:W3CDTF">2016-12-22T08:38:36Z</dcterms:modified>
</cp:coreProperties>
</file>